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6" r:id="rId5"/>
    <p:sldId id="270" r:id="rId6"/>
    <p:sldId id="271" r:id="rId7"/>
    <p:sldId id="273" r:id="rId8"/>
    <p:sldId id="274" r:id="rId9"/>
    <p:sldId id="261" r:id="rId10"/>
    <p:sldId id="294" r:id="rId11"/>
    <p:sldId id="280" r:id="rId12"/>
    <p:sldId id="303" r:id="rId13"/>
    <p:sldId id="300" r:id="rId14"/>
    <p:sldId id="279" r:id="rId15"/>
    <p:sldId id="277" r:id="rId16"/>
    <p:sldId id="298" r:id="rId17"/>
    <p:sldId id="299" r:id="rId18"/>
    <p:sldId id="276" r:id="rId19"/>
    <p:sldId id="272" r:id="rId20"/>
    <p:sldId id="302" r:id="rId21"/>
    <p:sldId id="304" r:id="rId22"/>
    <p:sldId id="291" r:id="rId23"/>
    <p:sldId id="284" r:id="rId24"/>
    <p:sldId id="269" r:id="rId25"/>
    <p:sldId id="305" r:id="rId26"/>
    <p:sldId id="290" r:id="rId27"/>
    <p:sldId id="287" r:id="rId28"/>
    <p:sldId id="283" r:id="rId29"/>
    <p:sldId id="258" r:id="rId30"/>
    <p:sldId id="266" r:id="rId31"/>
    <p:sldId id="288" r:id="rId32"/>
    <p:sldId id="301" r:id="rId33"/>
    <p:sldId id="281" r:id="rId34"/>
    <p:sldId id="259" r:id="rId35"/>
    <p:sldId id="296" r:id="rId36"/>
    <p:sldId id="285" r:id="rId37"/>
    <p:sldId id="282" r:id="rId38"/>
    <p:sldId id="297" r:id="rId39"/>
    <p:sldId id="292" r:id="rId40"/>
    <p:sldId id="293" r:id="rId41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916498C-2B53-4A10-949A-A552A57475B9}" type="datetime1">
              <a:rPr lang="es-ES" smtClean="0"/>
              <a:t>18/06/2022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D331BE-4A26-441F-AE74-A51A4C94AC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12178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684745-BA50-4801-A8CC-4F97725A600A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F6B3765-1535-41FB-A927-AAD2D1E85382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701522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271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rtlCol="0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209799" y="3694375"/>
            <a:ext cx="9144000" cy="754025"/>
          </a:xfrm>
        </p:spPr>
        <p:txBody>
          <a:bodyPr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243749-A12B-4BFB-84D3-E511AF2A6465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 rtlCol="0"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59E6F8-60C0-48F0-98C6-5EFF3B9A2736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4E7E3D-E6BA-4EFA-A989-F946DD513DC3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46212" y="372940"/>
            <a:ext cx="9302752" cy="2992904"/>
          </a:xfrm>
        </p:spPr>
        <p:txBody>
          <a:bodyPr rtlCol="0" anchor="ctr"/>
          <a:lstStyle>
            <a:lvl1pPr>
              <a:defRPr sz="4400"/>
            </a:lvl1pPr>
          </a:lstStyle>
          <a:p>
            <a:pPr rtl="0"/>
            <a:r>
              <a:rPr lang="es-ES" noProof="0"/>
              <a:t>Haga clic para modificar el estilo del título del patrón</a:t>
            </a:r>
          </a:p>
        </p:txBody>
      </p:sp>
      <p:sp>
        <p:nvSpPr>
          <p:cNvPr id="12" name="Marcador de texto 3"/>
          <p:cNvSpPr>
            <a:spLocks noGrp="1"/>
          </p:cNvSpPr>
          <p:nvPr>
            <p:ph type="body" sz="half" idx="13"/>
          </p:nvPr>
        </p:nvSpPr>
        <p:spPr>
          <a:xfrm>
            <a:off x="1720644" y="3373372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38200" y="4509544"/>
            <a:ext cx="10512424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64165"/>
            <a:ext cx="2743200" cy="365125"/>
          </a:xfrm>
        </p:spPr>
        <p:txBody>
          <a:bodyPr rtlCol="0"/>
          <a:lstStyle/>
          <a:p>
            <a:pPr rtl="0"/>
            <a:fld id="{B74CF458-5FDF-4F4A-AA33-5C8225FAC882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64165"/>
            <a:ext cx="4114800" cy="365125"/>
          </a:xfrm>
        </p:spPr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64165"/>
            <a:ext cx="2743200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9" name="Cuadro de texto 8"/>
          <p:cNvSpPr txBox="1"/>
          <p:nvPr/>
        </p:nvSpPr>
        <p:spPr>
          <a:xfrm>
            <a:off x="1111044" y="79463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s-ES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Cuadro de texto 9"/>
          <p:cNvSpPr txBox="1"/>
          <p:nvPr/>
        </p:nvSpPr>
        <p:spPr>
          <a:xfrm>
            <a:off x="10437812" y="275101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s-ES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EA0163-65AB-4C2A-A3C4-29EF5BA754AF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" name="Marcador de posición de texto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9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 rtl="0">
              <a:buNone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10" name="Marcador de posición de texto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1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 rtl="0">
              <a:buNone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4275CA-E3C5-416C-8E06-9975E317BF96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9" name="Marcador de texto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0" name="Marcador de posición de imagen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1" name="Marcador de posición de texto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3" name="Marcador de posición de imagen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4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6" name="Marcador de posición de imagen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7" name="Marcador de posición de texto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ACF6BA-0CE7-44B0-9EFE-C8B099EF9A24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275F0E-816A-4632-9878-F44F8A8F87E1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5C98F3-7299-4C21-BF16-543EE1FC358A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1FF272-6E87-482E-B602-6BCFEE59358E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rtlCol="0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8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854532" y="3693674"/>
            <a:ext cx="9144000" cy="754025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D94DCE-EB9A-4EA5-B709-51CE30EB4252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28AC7D-8D75-46F2-B398-277C906F42FE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rtlCol="0"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 rtl="0">
              <a:buNone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8BAAA3-AC2E-4126-AB58-9DA8BF2EF3CE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D0F0B0-6249-4D5C-98AC-5A7BC9D2B30B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4E02EB-CEFF-469C-86CD-0AE79AAA340E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 rtlCol="0"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07AD85-E3F8-4660-826D-3EC378F257CF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 rtlCol="0"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2E7350-FB84-4F7E-9192-81EA74761F0C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rtl="0"/>
            <a:fld id="{D92F3F41-038C-458A-90E1-ED24C6211758}" type="datetime1">
              <a:rPr lang="es-ES" noProof="0" smtClean="0"/>
              <a:t>18/06/2022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4.jp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9.jp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eticadesdeasturias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rimer plano de imagen de onda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1000"/>
          </a:blip>
          <a:srcRect l="9091" t="3462" b="19929"/>
          <a:stretch/>
        </p:blipFill>
        <p:spPr>
          <a:xfrm>
            <a:off x="20" y="93307"/>
            <a:ext cx="1219198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516A0C15-5BB2-41A2-BD46-E18F635D5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334" y="3545636"/>
            <a:ext cx="9515668" cy="1688838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2400" dirty="0">
                <a:solidFill>
                  <a:srgbClr val="FFC000"/>
                </a:solidFill>
                <a:latin typeface="+mn-lt"/>
              </a:rPr>
              <a:t>Constantino González Quintana</a:t>
            </a:r>
          </a:p>
          <a:p>
            <a:pPr algn="ctr" rtl="0"/>
            <a:r>
              <a:rPr lang="es-ES" sz="2000" dirty="0">
                <a:solidFill>
                  <a:srgbClr val="FFC000"/>
                </a:solidFill>
                <a:latin typeface="+mn-lt"/>
              </a:rPr>
              <a:t>Comité de Ética para la Atención Sanitaria “Dr. Mariano Lacort”</a:t>
            </a:r>
          </a:p>
          <a:p>
            <a:pPr algn="ctr" rtl="0"/>
            <a:r>
              <a:rPr lang="es-ES" sz="2000" dirty="0">
                <a:solidFill>
                  <a:srgbClr val="FFC000"/>
                </a:solidFill>
                <a:latin typeface="+mn-lt"/>
              </a:rPr>
              <a:t>15 de junio de 2022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249" y="2258007"/>
            <a:ext cx="11430000" cy="139026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es-ES" sz="4400" dirty="0">
                <a:solidFill>
                  <a:srgbClr val="FFC000"/>
                </a:solidFill>
                <a:latin typeface="Book Antiqua" panose="02040602050305030304" pitchFamily="18" charset="0"/>
              </a:rPr>
              <a:t>MIRADAS  A  LA  MUERTE  DESDE  EL  ARTE</a:t>
            </a:r>
            <a:br>
              <a:rPr lang="es-ES" sz="5400" dirty="0">
                <a:solidFill>
                  <a:srgbClr val="FFC000"/>
                </a:solidFill>
                <a:latin typeface="Book Antiqua" panose="02040602050305030304" pitchFamily="18" charset="0"/>
              </a:rPr>
            </a:br>
            <a:endParaRPr lang="es-ES" sz="5400" dirty="0">
              <a:solidFill>
                <a:srgbClr val="FFC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750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5D8ACCB-BF17-6914-671B-4692748D6308}"/>
              </a:ext>
            </a:extLst>
          </p:cNvPr>
          <p:cNvSpPr txBox="1"/>
          <p:nvPr/>
        </p:nvSpPr>
        <p:spPr>
          <a:xfrm>
            <a:off x="7147250" y="419874"/>
            <a:ext cx="44133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Cuando éramos niños</a:t>
            </a:r>
          </a:p>
          <a:p>
            <a:r>
              <a:rPr lang="es-ES" sz="1600" dirty="0"/>
              <a:t>los viejos tenían como treinta</a:t>
            </a:r>
          </a:p>
          <a:p>
            <a:r>
              <a:rPr lang="es-ES" sz="1600" dirty="0"/>
              <a:t>un charco era un océano</a:t>
            </a:r>
          </a:p>
          <a:p>
            <a:r>
              <a:rPr lang="es-ES" sz="1600" dirty="0"/>
              <a:t>la muerte lisa y llana</a:t>
            </a:r>
          </a:p>
          <a:p>
            <a:r>
              <a:rPr lang="es-ES" sz="1600" dirty="0"/>
              <a:t>no existía.</a:t>
            </a:r>
          </a:p>
          <a:p>
            <a:endParaRPr lang="es-ES" sz="1600" dirty="0"/>
          </a:p>
          <a:p>
            <a:r>
              <a:rPr lang="es-ES" sz="1600" dirty="0"/>
              <a:t>Luego cuando muchachos</a:t>
            </a:r>
          </a:p>
          <a:p>
            <a:r>
              <a:rPr lang="es-ES" sz="1600" dirty="0"/>
              <a:t>los viejos eran gente de cuarenta</a:t>
            </a:r>
          </a:p>
          <a:p>
            <a:r>
              <a:rPr lang="es-ES" sz="1600" dirty="0"/>
              <a:t>un estanque era un océano</a:t>
            </a:r>
          </a:p>
          <a:p>
            <a:r>
              <a:rPr lang="es-ES" sz="1600" dirty="0"/>
              <a:t>la muerte solamente</a:t>
            </a:r>
          </a:p>
          <a:p>
            <a:r>
              <a:rPr lang="es-ES" sz="1600" dirty="0"/>
              <a:t>una palabra.</a:t>
            </a:r>
          </a:p>
          <a:p>
            <a:endParaRPr lang="es-ES" sz="1600" dirty="0"/>
          </a:p>
          <a:p>
            <a:r>
              <a:rPr lang="es-ES" sz="1600" dirty="0"/>
              <a:t>Ya cuando nos casamos</a:t>
            </a:r>
          </a:p>
          <a:p>
            <a:r>
              <a:rPr lang="es-ES" sz="1600" dirty="0"/>
              <a:t>los ancianos estaban en los cincuenta</a:t>
            </a:r>
          </a:p>
          <a:p>
            <a:r>
              <a:rPr lang="es-ES" sz="1600" dirty="0"/>
              <a:t>un lago era un océano</a:t>
            </a:r>
          </a:p>
          <a:p>
            <a:r>
              <a:rPr lang="es-ES" sz="1600" dirty="0"/>
              <a:t>la muerte era la muerte</a:t>
            </a:r>
          </a:p>
          <a:p>
            <a:r>
              <a:rPr lang="es-ES" sz="1600" dirty="0"/>
              <a:t>de los otros.</a:t>
            </a:r>
          </a:p>
          <a:p>
            <a:endParaRPr lang="es-ES" sz="1600" dirty="0"/>
          </a:p>
          <a:p>
            <a:r>
              <a:rPr lang="es-ES" sz="1600" dirty="0"/>
              <a:t>Ahora veteranos</a:t>
            </a:r>
          </a:p>
          <a:p>
            <a:r>
              <a:rPr lang="es-ES" sz="1600" dirty="0"/>
              <a:t>ya le dimos alcance a la verdad</a:t>
            </a:r>
          </a:p>
          <a:p>
            <a:r>
              <a:rPr lang="es-ES" sz="1600" dirty="0"/>
              <a:t>el océano es por fin el océano</a:t>
            </a:r>
          </a:p>
          <a:p>
            <a:r>
              <a:rPr lang="es-ES" sz="1600" dirty="0"/>
              <a:t>pero la muerte empieza a ser</a:t>
            </a:r>
          </a:p>
          <a:p>
            <a:r>
              <a:rPr lang="es-ES" sz="1600" dirty="0"/>
              <a:t>la nuestra.</a:t>
            </a:r>
          </a:p>
          <a:p>
            <a:endParaRPr lang="es-ES" sz="1600" dirty="0"/>
          </a:p>
          <a:p>
            <a:pPr algn="r"/>
            <a:r>
              <a:rPr lang="es-ES" sz="1600" dirty="0"/>
              <a:t>(Mario Benedetti, 1920-2009)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9405330-2805-3916-3CC7-D96BC9999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37" y="571500"/>
            <a:ext cx="4333875" cy="5715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7D65BA3-9012-4D97-B076-D988C6BE7F2F}"/>
              </a:ext>
            </a:extLst>
          </p:cNvPr>
          <p:cNvSpPr txBox="1"/>
          <p:nvPr/>
        </p:nvSpPr>
        <p:spPr>
          <a:xfrm>
            <a:off x="1315621" y="5803643"/>
            <a:ext cx="451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(Anciano en pena, Vincent van Gogh, 1890)</a:t>
            </a:r>
          </a:p>
        </p:txBody>
      </p:sp>
    </p:spTree>
    <p:extLst>
      <p:ext uri="{BB962C8B-B14F-4D97-AF65-F5344CB8AC3E}">
        <p14:creationId xmlns:p14="http://schemas.microsoft.com/office/powerpoint/2010/main" val="638489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1058DF-F21D-CF7D-EA65-D73AA9FE7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9647"/>
            <a:ext cx="10515600" cy="894508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rgbClr val="FFC000"/>
                </a:solidFill>
              </a:rPr>
              <a:t>UNA MIRADA A LA MUERTE</a:t>
            </a:r>
          </a:p>
        </p:txBody>
      </p:sp>
    </p:spTree>
    <p:extLst>
      <p:ext uri="{BB962C8B-B14F-4D97-AF65-F5344CB8AC3E}">
        <p14:creationId xmlns:p14="http://schemas.microsoft.com/office/powerpoint/2010/main" val="2303817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77712E-B333-1B15-5696-A32CB61C7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83" y="134044"/>
            <a:ext cx="6875017" cy="667138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6CBFDE6-7E06-866D-53DE-C75E9ACEDB8F}"/>
              </a:ext>
            </a:extLst>
          </p:cNvPr>
          <p:cNvSpPr txBox="1"/>
          <p:nvPr/>
        </p:nvSpPr>
        <p:spPr>
          <a:xfrm>
            <a:off x="1219193" y="6354624"/>
            <a:ext cx="3482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La </a:t>
            </a:r>
            <a:r>
              <a:rPr lang="es-ES" dirty="0" err="1"/>
              <a:t>Pietà</a:t>
            </a:r>
            <a:r>
              <a:rPr lang="es-ES" dirty="0"/>
              <a:t>, Miguel Ángel (1498-99)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DB76DE6-119B-FB3C-C481-C605E5A554DC}"/>
              </a:ext>
            </a:extLst>
          </p:cNvPr>
          <p:cNvSpPr txBox="1"/>
          <p:nvPr/>
        </p:nvSpPr>
        <p:spPr>
          <a:xfrm>
            <a:off x="8388220" y="1053418"/>
            <a:ext cx="32588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O vos, omnes,</a:t>
            </a:r>
          </a:p>
          <a:p>
            <a:r>
              <a:rPr lang="es-ES" sz="2000" dirty="0"/>
              <a:t>qui </a:t>
            </a:r>
            <a:r>
              <a:rPr lang="es-ES" sz="2000" dirty="0" err="1"/>
              <a:t>transitis</a:t>
            </a:r>
            <a:r>
              <a:rPr lang="es-ES" sz="2000" dirty="0"/>
              <a:t> per </a:t>
            </a:r>
            <a:r>
              <a:rPr lang="es-ES" sz="2000" dirty="0" err="1"/>
              <a:t>viam</a:t>
            </a:r>
            <a:r>
              <a:rPr lang="es-ES" sz="2000" dirty="0"/>
              <a:t>,</a:t>
            </a:r>
          </a:p>
          <a:p>
            <a:r>
              <a:rPr lang="es-ES" sz="2000" dirty="0" err="1"/>
              <a:t>attendite</a:t>
            </a:r>
            <a:r>
              <a:rPr lang="es-ES" sz="2000" dirty="0"/>
              <a:t> et </a:t>
            </a:r>
            <a:r>
              <a:rPr lang="es-ES" sz="2000" dirty="0" err="1"/>
              <a:t>videte</a:t>
            </a:r>
            <a:r>
              <a:rPr lang="es-ES" sz="2000" dirty="0"/>
              <a:t>:</a:t>
            </a:r>
          </a:p>
          <a:p>
            <a:r>
              <a:rPr lang="es-ES" sz="2000" dirty="0"/>
              <a:t>si est dolor </a:t>
            </a:r>
            <a:r>
              <a:rPr lang="es-ES" sz="2000" dirty="0" err="1"/>
              <a:t>sicut</a:t>
            </a:r>
            <a:r>
              <a:rPr lang="es-ES" sz="2000" dirty="0"/>
              <a:t> dolor </a:t>
            </a:r>
            <a:r>
              <a:rPr lang="es-ES" sz="2000" dirty="0" err="1"/>
              <a:t>meus</a:t>
            </a:r>
            <a:r>
              <a:rPr lang="es-ES" sz="2000" dirty="0"/>
              <a:t>.</a:t>
            </a:r>
          </a:p>
          <a:p>
            <a:r>
              <a:rPr lang="es-ES" sz="2000" dirty="0" err="1"/>
              <a:t>Attendite</a:t>
            </a:r>
            <a:r>
              <a:rPr lang="es-ES" sz="2000" dirty="0"/>
              <a:t>, </a:t>
            </a:r>
            <a:r>
              <a:rPr lang="es-ES" sz="2000" dirty="0" err="1"/>
              <a:t>universi</a:t>
            </a:r>
            <a:r>
              <a:rPr lang="es-ES" sz="2000" dirty="0"/>
              <a:t> populi,</a:t>
            </a:r>
          </a:p>
          <a:p>
            <a:r>
              <a:rPr lang="es-ES" sz="2000" dirty="0"/>
              <a:t>et </a:t>
            </a:r>
            <a:r>
              <a:rPr lang="es-ES" sz="2000" dirty="0" err="1"/>
              <a:t>videte</a:t>
            </a:r>
            <a:r>
              <a:rPr lang="es-ES" sz="2000" dirty="0"/>
              <a:t> </a:t>
            </a:r>
            <a:r>
              <a:rPr lang="es-ES" sz="2000" dirty="0" err="1"/>
              <a:t>dolorem</a:t>
            </a:r>
            <a:r>
              <a:rPr lang="es-ES" sz="2000" dirty="0"/>
              <a:t> </a:t>
            </a:r>
            <a:r>
              <a:rPr lang="es-ES" sz="2000" dirty="0" err="1"/>
              <a:t>meum</a:t>
            </a:r>
            <a:r>
              <a:rPr lang="es-ES" sz="2000" dirty="0"/>
              <a:t>,</a:t>
            </a:r>
          </a:p>
          <a:p>
            <a:r>
              <a:rPr lang="es-ES" sz="2000" dirty="0"/>
              <a:t>si est dolor </a:t>
            </a:r>
            <a:r>
              <a:rPr lang="es-ES" sz="2000" dirty="0" err="1"/>
              <a:t>similis</a:t>
            </a:r>
            <a:endParaRPr lang="es-ES" sz="2000" dirty="0"/>
          </a:p>
          <a:p>
            <a:r>
              <a:rPr lang="es-ES" sz="2000" dirty="0" err="1"/>
              <a:t>sicut</a:t>
            </a:r>
            <a:r>
              <a:rPr lang="es-ES" sz="2000" dirty="0"/>
              <a:t> dolor </a:t>
            </a:r>
            <a:r>
              <a:rPr lang="es-ES" sz="2000" dirty="0" err="1"/>
              <a:t>meus</a:t>
            </a:r>
            <a:endParaRPr lang="es-ES" sz="2000" dirty="0"/>
          </a:p>
          <a:p>
            <a:endParaRPr lang="es-ES" dirty="0"/>
          </a:p>
          <a:p>
            <a:r>
              <a:rPr lang="es-ES" dirty="0"/>
              <a:t>T.L. de  Victoria (1548-1611)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2D7963-FB86-64E1-392F-2B063F00BF7A}"/>
              </a:ext>
            </a:extLst>
          </p:cNvPr>
          <p:cNvSpPr txBox="1"/>
          <p:nvPr/>
        </p:nvSpPr>
        <p:spPr>
          <a:xfrm>
            <a:off x="8292451" y="5804582"/>
            <a:ext cx="3258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(O vos omnes, Pau Casals, 1964)</a:t>
            </a:r>
          </a:p>
        </p:txBody>
      </p:sp>
      <p:pic>
        <p:nvPicPr>
          <p:cNvPr id="2" name="O vos omnes _ Pau Casals (Lamentaciones 1_12)">
            <a:hlinkClick r:id="" action="ppaction://media"/>
            <a:extLst>
              <a:ext uri="{FF2B5EF4-FFF2-40B4-BE49-F238E27FC236}">
                <a16:creationId xmlns:a16="http://schemas.microsoft.com/office/drawing/2014/main" id="{E99ECD21-F729-5A48-D931-F900AA491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8193" y="4996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40EBBF-D3DD-3725-E6B7-D198DDE57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76" y="1048918"/>
            <a:ext cx="10412963" cy="476405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F1E2A31-8606-AD9C-EE38-04977B10AC43}"/>
              </a:ext>
            </a:extLst>
          </p:cNvPr>
          <p:cNvSpPr txBox="1"/>
          <p:nvPr/>
        </p:nvSpPr>
        <p:spPr>
          <a:xfrm>
            <a:off x="2883162" y="6036910"/>
            <a:ext cx="510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Cristo velado, Giuseppe </a:t>
            </a:r>
            <a:r>
              <a:rPr lang="es-ES" dirty="0" err="1"/>
              <a:t>Sanmartino</a:t>
            </a:r>
            <a:r>
              <a:rPr lang="es-ES" dirty="0"/>
              <a:t> (1753), Nápoles</a:t>
            </a:r>
          </a:p>
        </p:txBody>
      </p:sp>
    </p:spTree>
    <p:extLst>
      <p:ext uri="{BB962C8B-B14F-4D97-AF65-F5344CB8AC3E}">
        <p14:creationId xmlns:p14="http://schemas.microsoft.com/office/powerpoint/2010/main" val="3209112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ssa da Requiem - Libera me_ VIIc. Requiem aeternam">
            <a:hlinkClick r:id="" action="ppaction://media"/>
            <a:extLst>
              <a:ext uri="{FF2B5EF4-FFF2-40B4-BE49-F238E27FC236}">
                <a16:creationId xmlns:a16="http://schemas.microsoft.com/office/drawing/2014/main" id="{AEFD439F-A295-70AE-8CAC-7C0EC6841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3788" y="4774815"/>
            <a:ext cx="487363" cy="48736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F1DF1C7-36E4-916F-1FB3-97EA15F380B1}"/>
              </a:ext>
            </a:extLst>
          </p:cNvPr>
          <p:cNvSpPr txBox="1"/>
          <p:nvPr/>
        </p:nvSpPr>
        <p:spPr>
          <a:xfrm>
            <a:off x="7156581" y="1922107"/>
            <a:ext cx="30417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Requiem</a:t>
            </a:r>
            <a:r>
              <a:rPr lang="es-ES" dirty="0"/>
              <a:t> aeternam</a:t>
            </a:r>
          </a:p>
          <a:p>
            <a:r>
              <a:rPr lang="es-ES" dirty="0"/>
              <a:t>dona </a:t>
            </a:r>
            <a:r>
              <a:rPr lang="es-ES" dirty="0" err="1"/>
              <a:t>eis</a:t>
            </a:r>
            <a:r>
              <a:rPr lang="es-ES" dirty="0"/>
              <a:t>, Domine,</a:t>
            </a:r>
          </a:p>
          <a:p>
            <a:r>
              <a:rPr lang="es-ES" dirty="0"/>
              <a:t>et lux perpetua</a:t>
            </a:r>
          </a:p>
          <a:p>
            <a:r>
              <a:rPr lang="es-ES" dirty="0" err="1"/>
              <a:t>luceat</a:t>
            </a:r>
            <a:r>
              <a:rPr lang="es-ES" dirty="0"/>
              <a:t> </a:t>
            </a:r>
            <a:r>
              <a:rPr lang="es-ES" dirty="0" err="1"/>
              <a:t>eis</a:t>
            </a:r>
            <a:r>
              <a:rPr lang="es-ES" dirty="0"/>
              <a:t>.</a:t>
            </a:r>
          </a:p>
          <a:p>
            <a:r>
              <a:rPr lang="es-ES" dirty="0" err="1"/>
              <a:t>Requiem</a:t>
            </a:r>
            <a:r>
              <a:rPr lang="es-ES" dirty="0"/>
              <a:t>.</a:t>
            </a:r>
          </a:p>
          <a:p>
            <a:endParaRPr lang="es-ES" dirty="0"/>
          </a:p>
          <a:p>
            <a:pPr algn="r"/>
            <a:r>
              <a:rPr lang="es-ES" dirty="0"/>
              <a:t>(Giuseppe Verdi, 1874)</a:t>
            </a:r>
          </a:p>
        </p:txBody>
      </p:sp>
      <p:pic>
        <p:nvPicPr>
          <p:cNvPr id="11" name="Imagen 10" descr="Escul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92CEB650-D842-0322-7A9D-4704F47CA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591" y="484267"/>
            <a:ext cx="4371975" cy="566737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2536493-2317-B7C1-19A0-B1ED100DA80C}"/>
              </a:ext>
            </a:extLst>
          </p:cNvPr>
          <p:cNvSpPr txBox="1"/>
          <p:nvPr/>
        </p:nvSpPr>
        <p:spPr>
          <a:xfrm>
            <a:off x="942394" y="6363479"/>
            <a:ext cx="527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Cristo velado, Giuseppe Sanmartino (1753). Nápoles</a:t>
            </a:r>
          </a:p>
        </p:txBody>
      </p:sp>
    </p:spTree>
    <p:extLst>
      <p:ext uri="{BB962C8B-B14F-4D97-AF65-F5344CB8AC3E}">
        <p14:creationId xmlns:p14="http://schemas.microsoft.com/office/powerpoint/2010/main" val="64173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ior, cama, cubierto, bandeja&#10;&#10;Descripción generada automáticamente">
            <a:extLst>
              <a:ext uri="{FF2B5EF4-FFF2-40B4-BE49-F238E27FC236}">
                <a16:creationId xmlns:a16="http://schemas.microsoft.com/office/drawing/2014/main" id="{A58E2155-C6C4-6494-276F-1676B776C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24" y="254728"/>
            <a:ext cx="11430000" cy="621072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E78D309-BA48-08FA-242A-E45C4A05628E}"/>
              </a:ext>
            </a:extLst>
          </p:cNvPr>
          <p:cNvSpPr txBox="1"/>
          <p:nvPr/>
        </p:nvSpPr>
        <p:spPr>
          <a:xfrm>
            <a:off x="6719459" y="6013541"/>
            <a:ext cx="512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FF00"/>
                </a:solidFill>
              </a:rPr>
              <a:t>Éxtasis de Ludovica Albertoni, Bernini (1671-1674)</a:t>
            </a:r>
          </a:p>
        </p:txBody>
      </p:sp>
    </p:spTree>
    <p:extLst>
      <p:ext uri="{BB962C8B-B14F-4D97-AF65-F5344CB8AC3E}">
        <p14:creationId xmlns:p14="http://schemas.microsoft.com/office/powerpoint/2010/main" val="176057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escul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5C96646-361A-2763-BA99-0C28394BA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10" y="114300"/>
            <a:ext cx="5388191" cy="66198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61C0C45-6780-3A75-E667-17055D0B056A}"/>
              </a:ext>
            </a:extLst>
          </p:cNvPr>
          <p:cNvSpPr txBox="1"/>
          <p:nvPr/>
        </p:nvSpPr>
        <p:spPr>
          <a:xfrm>
            <a:off x="765109" y="6280739"/>
            <a:ext cx="4926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 muerte de Lucrecia. Damián </a:t>
            </a:r>
            <a:r>
              <a:rPr lang="es-ES" dirty="0" err="1"/>
              <a:t>Campeny</a:t>
            </a:r>
            <a:r>
              <a:rPr lang="es-ES" dirty="0"/>
              <a:t> (1833)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3EDB46-9D63-5C2A-432E-96A68DE21EF7}"/>
              </a:ext>
            </a:extLst>
          </p:cNvPr>
          <p:cNvSpPr txBox="1"/>
          <p:nvPr/>
        </p:nvSpPr>
        <p:spPr>
          <a:xfrm>
            <a:off x="6945745" y="572656"/>
            <a:ext cx="4932124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Dientes de flores, cofia de rocío,</a:t>
            </a:r>
          </a:p>
          <a:p>
            <a:r>
              <a:rPr lang="es-ES" sz="2000" dirty="0"/>
              <a:t>manos de hierbas, tú, nodriza fina,</a:t>
            </a:r>
          </a:p>
          <a:p>
            <a:r>
              <a:rPr lang="es-ES" sz="2000" dirty="0"/>
              <a:t>tenme prestas las sábanas terrosas</a:t>
            </a:r>
          </a:p>
          <a:p>
            <a:r>
              <a:rPr lang="es-ES" sz="2000" dirty="0"/>
              <a:t>y el edredón de musgos escardados.</a:t>
            </a:r>
          </a:p>
          <a:p>
            <a:endParaRPr lang="es-ES" sz="2000" dirty="0"/>
          </a:p>
          <a:p>
            <a:r>
              <a:rPr lang="es-ES" sz="2000" dirty="0"/>
              <a:t>Voy a dormir, nodriza mía, acuéstame.</a:t>
            </a:r>
          </a:p>
          <a:p>
            <a:r>
              <a:rPr lang="es-ES" sz="2000" dirty="0"/>
              <a:t>Ponme una lámpara a la cabecera;</a:t>
            </a:r>
          </a:p>
          <a:p>
            <a:r>
              <a:rPr lang="es-ES" sz="2000" dirty="0"/>
              <a:t>una constelación; la que te guste;</a:t>
            </a:r>
          </a:p>
          <a:p>
            <a:r>
              <a:rPr lang="es-ES" sz="2000" dirty="0"/>
              <a:t>todas son buenas; bájala un poquito.</a:t>
            </a:r>
          </a:p>
          <a:p>
            <a:endParaRPr lang="es-ES" sz="2000" dirty="0"/>
          </a:p>
          <a:p>
            <a:r>
              <a:rPr lang="es-ES" sz="2000" dirty="0"/>
              <a:t>Déjame sola: oyes romper los brotes...</a:t>
            </a:r>
          </a:p>
          <a:p>
            <a:r>
              <a:rPr lang="es-ES" sz="2000" dirty="0"/>
              <a:t>te acuna un pie celeste desde arriba</a:t>
            </a:r>
          </a:p>
          <a:p>
            <a:r>
              <a:rPr lang="es-ES" sz="2000" dirty="0"/>
              <a:t>y un pájaro te traza unos compases</a:t>
            </a:r>
          </a:p>
          <a:p>
            <a:endParaRPr lang="es-ES" sz="2000" dirty="0"/>
          </a:p>
          <a:p>
            <a:r>
              <a:rPr lang="es-ES" sz="2000" dirty="0"/>
              <a:t>para que olvides... Gracias. Ah, un encargo:</a:t>
            </a:r>
          </a:p>
          <a:p>
            <a:r>
              <a:rPr lang="es-ES" sz="2000" dirty="0"/>
              <a:t>si él llama nuevamente por teléfono</a:t>
            </a:r>
          </a:p>
          <a:p>
            <a:r>
              <a:rPr lang="es-ES" sz="2000" dirty="0"/>
              <a:t>le dices que no insista, que he salido…</a:t>
            </a:r>
          </a:p>
          <a:p>
            <a:endParaRPr lang="es-ES" dirty="0"/>
          </a:p>
          <a:p>
            <a:pPr algn="r"/>
            <a:r>
              <a:rPr lang="es-ES" dirty="0"/>
              <a:t>(Alfonsina Storni, 1892-1938)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5259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interior, mujer, gente&#10;&#10;Descripción generada automáticamente">
            <a:extLst>
              <a:ext uri="{FF2B5EF4-FFF2-40B4-BE49-F238E27FC236}">
                <a16:creationId xmlns:a16="http://schemas.microsoft.com/office/drawing/2014/main" id="{256B9FB6-59CD-AF40-377C-5F1D162B1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95250"/>
            <a:ext cx="9525000" cy="66675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CA4AA90-8908-74EE-0291-3C8748F5CA35}"/>
              </a:ext>
            </a:extLst>
          </p:cNvPr>
          <p:cNvSpPr txBox="1"/>
          <p:nvPr/>
        </p:nvSpPr>
        <p:spPr>
          <a:xfrm flipH="1">
            <a:off x="5718729" y="6186198"/>
            <a:ext cx="5235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¡Mira qué bonita era! Julio Romero de Torres (1895)</a:t>
            </a:r>
          </a:p>
        </p:txBody>
      </p:sp>
    </p:spTree>
    <p:extLst>
      <p:ext uri="{BB962C8B-B14F-4D97-AF65-F5344CB8AC3E}">
        <p14:creationId xmlns:p14="http://schemas.microsoft.com/office/powerpoint/2010/main" val="1105011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488773E-8BF6-6EEC-CDED-C5A2C0751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1" y="645935"/>
            <a:ext cx="7353300" cy="556613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1A724B3-2906-82A1-046C-B6085F4C0052}"/>
              </a:ext>
            </a:extLst>
          </p:cNvPr>
          <p:cNvSpPr txBox="1"/>
          <p:nvPr/>
        </p:nvSpPr>
        <p:spPr>
          <a:xfrm>
            <a:off x="8001001" y="754613"/>
            <a:ext cx="40767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Otra vez en la noche... Es el martillo</a:t>
            </a:r>
          </a:p>
          <a:p>
            <a:r>
              <a:rPr lang="es-ES" sz="1600" dirty="0"/>
              <a:t>de la fiebre en las sienes bien vendadas</a:t>
            </a:r>
          </a:p>
          <a:p>
            <a:r>
              <a:rPr lang="es-ES" sz="1600" dirty="0"/>
              <a:t>del niño. —Madre, ¡el pájaro amarillo!</a:t>
            </a:r>
          </a:p>
          <a:p>
            <a:r>
              <a:rPr lang="es-ES" sz="1600" dirty="0"/>
              <a:t>¡Las mariposas negras y moradas!</a:t>
            </a:r>
          </a:p>
          <a:p>
            <a:endParaRPr lang="es-ES" sz="1600" dirty="0"/>
          </a:p>
          <a:p>
            <a:r>
              <a:rPr lang="es-ES" sz="1600" dirty="0"/>
              <a:t>—Duerme, hijo mío. —Y la manita oprime</a:t>
            </a:r>
          </a:p>
          <a:p>
            <a:r>
              <a:rPr lang="es-ES" sz="1600" dirty="0"/>
              <a:t>la madre, junto al lecho. —¡Oh, flor de fuego!</a:t>
            </a:r>
          </a:p>
          <a:p>
            <a:r>
              <a:rPr lang="es-ES" sz="1600" dirty="0"/>
              <a:t>¿quién ha de helarte, flor de sangre, dime?</a:t>
            </a:r>
          </a:p>
          <a:p>
            <a:endParaRPr lang="es-ES" sz="1600" dirty="0"/>
          </a:p>
          <a:p>
            <a:r>
              <a:rPr lang="es-ES" sz="1600" dirty="0"/>
              <a:t>Hay en la pobre alcoba olor de espliego;</a:t>
            </a:r>
          </a:p>
          <a:p>
            <a:r>
              <a:rPr lang="es-ES" sz="1600" dirty="0"/>
              <a:t>fuera, la oronda luna que blanquea</a:t>
            </a:r>
          </a:p>
          <a:p>
            <a:r>
              <a:rPr lang="es-ES" sz="1600" dirty="0"/>
              <a:t>cúpula y torre a la ciudad sombría.</a:t>
            </a:r>
          </a:p>
          <a:p>
            <a:r>
              <a:rPr lang="es-ES" sz="1600" dirty="0"/>
              <a:t>Invisible avión </a:t>
            </a:r>
            <a:r>
              <a:rPr lang="es-ES" sz="1600" dirty="0" err="1"/>
              <a:t>moscardonea</a:t>
            </a:r>
            <a:r>
              <a:rPr lang="es-ES" sz="1600" dirty="0"/>
              <a:t>.</a:t>
            </a:r>
          </a:p>
          <a:p>
            <a:endParaRPr lang="es-ES" sz="1600" dirty="0"/>
          </a:p>
          <a:p>
            <a:r>
              <a:rPr lang="es-ES" sz="1600" dirty="0"/>
              <a:t>—¿Duermes, oh dulce flor de sangre mía?</a:t>
            </a:r>
          </a:p>
          <a:p>
            <a:r>
              <a:rPr lang="es-ES" sz="1600" dirty="0"/>
              <a:t>El cristal del balcón repiquetea.</a:t>
            </a:r>
          </a:p>
          <a:p>
            <a:r>
              <a:rPr lang="es-ES" sz="1600" dirty="0"/>
              <a:t>—¡Oh, fría, fría, fría, fría, fría!</a:t>
            </a:r>
          </a:p>
          <a:p>
            <a:endParaRPr lang="es-ES" sz="1600" dirty="0"/>
          </a:p>
          <a:p>
            <a:pPr algn="r"/>
            <a:r>
              <a:rPr lang="es-ES" sz="1600" dirty="0"/>
              <a:t>(Antonio Machado, 1875-1939)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949CD8B-0A33-7C49-48B6-52FB88FDA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179" y="5577010"/>
            <a:ext cx="399322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76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8C81DF1-36EC-C855-B04F-E86FCD561418}"/>
              </a:ext>
            </a:extLst>
          </p:cNvPr>
          <p:cNvSpPr txBox="1"/>
          <p:nvPr/>
        </p:nvSpPr>
        <p:spPr>
          <a:xfrm>
            <a:off x="7249884" y="1306285"/>
            <a:ext cx="46743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Puedes llorar porque se ha ido, o puedes</a:t>
            </a:r>
          </a:p>
          <a:p>
            <a:r>
              <a:rPr lang="es-ES" dirty="0"/>
              <a:t>sonreír porque ha vivido.</a:t>
            </a:r>
          </a:p>
          <a:p>
            <a:endParaRPr lang="es-ES" dirty="0"/>
          </a:p>
          <a:p>
            <a:r>
              <a:rPr lang="es-ES" dirty="0"/>
              <a:t>Puedes cerrar los ojos</a:t>
            </a:r>
          </a:p>
          <a:p>
            <a:r>
              <a:rPr lang="es-ES" dirty="0"/>
              <a:t>y rezar para que vuelva o puedes abrirlos </a:t>
            </a:r>
          </a:p>
          <a:p>
            <a:r>
              <a:rPr lang="es-ES" dirty="0"/>
              <a:t>y ver todo lo que ha dejado;</a:t>
            </a:r>
          </a:p>
          <a:p>
            <a:r>
              <a:rPr lang="es-ES" dirty="0"/>
              <a:t>tu corazón puede estar vacío</a:t>
            </a:r>
          </a:p>
          <a:p>
            <a:r>
              <a:rPr lang="es-ES" dirty="0"/>
              <a:t>porque no lo puedes ver,</a:t>
            </a:r>
          </a:p>
          <a:p>
            <a:r>
              <a:rPr lang="es-ES" dirty="0"/>
              <a:t>o puede estar lleno del amor</a:t>
            </a:r>
          </a:p>
          <a:p>
            <a:r>
              <a:rPr lang="es-ES" dirty="0"/>
              <a:t>que compartisteis.</a:t>
            </a:r>
          </a:p>
          <a:p>
            <a:endParaRPr lang="es-ES" dirty="0"/>
          </a:p>
          <a:p>
            <a:r>
              <a:rPr lang="es-ES" dirty="0"/>
              <a:t>Puedes llorar, cerrar tu mente, sentir el</a:t>
            </a:r>
          </a:p>
          <a:p>
            <a:r>
              <a:rPr lang="es-ES" dirty="0"/>
              <a:t>vacío y dar la espalda,</a:t>
            </a:r>
          </a:p>
          <a:p>
            <a:r>
              <a:rPr lang="es-ES" dirty="0"/>
              <a:t>o puedes hacer lo que a ella le gustaría:</a:t>
            </a:r>
          </a:p>
          <a:p>
            <a:r>
              <a:rPr lang="es-ES" dirty="0"/>
              <a:t>sonreír, abrir los ojos, amar y seguir.</a:t>
            </a:r>
          </a:p>
          <a:p>
            <a:endParaRPr lang="es-ES" dirty="0"/>
          </a:p>
          <a:p>
            <a:pPr algn="r"/>
            <a:r>
              <a:rPr lang="es-ES" dirty="0"/>
              <a:t>(David </a:t>
            </a:r>
            <a:r>
              <a:rPr lang="es-ES" dirty="0" err="1"/>
              <a:t>Harkins</a:t>
            </a:r>
            <a:r>
              <a:rPr lang="es-ES" dirty="0"/>
              <a:t>, 1982)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B09132F-46A1-C6AD-ED92-10526A3C6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18" y="127729"/>
            <a:ext cx="5828281" cy="66025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A644E7F-B9BA-1FCE-9F8B-C87F3418F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032" y="6286134"/>
            <a:ext cx="4279763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72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to en blanco y negro de un grupo de personas alrededor de una mesa&#10;&#10;Descripción generada automáticamente">
            <a:extLst>
              <a:ext uri="{FF2B5EF4-FFF2-40B4-BE49-F238E27FC236}">
                <a16:creationId xmlns:a16="http://schemas.microsoft.com/office/drawing/2014/main" id="{A1FA71E2-B7AC-8FBE-AC9A-3A4E25879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891" y="342399"/>
            <a:ext cx="10012218" cy="618771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A87F6C1-5AFC-043B-3BA4-FDEE3E9A1D32}"/>
              </a:ext>
            </a:extLst>
          </p:cNvPr>
          <p:cNvSpPr txBox="1"/>
          <p:nvPr/>
        </p:nvSpPr>
        <p:spPr>
          <a:xfrm>
            <a:off x="6922448" y="6040585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El séptimo sello, Ingmar Bergman (1957)</a:t>
            </a:r>
          </a:p>
        </p:txBody>
      </p:sp>
    </p:spTree>
    <p:extLst>
      <p:ext uri="{BB962C8B-B14F-4D97-AF65-F5344CB8AC3E}">
        <p14:creationId xmlns:p14="http://schemas.microsoft.com/office/powerpoint/2010/main" val="2177260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8B852-015E-268E-EF95-891815D3B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8370"/>
            <a:ext cx="10515600" cy="857184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rgbClr val="FFC000"/>
                </a:solidFill>
              </a:rPr>
              <a:t>UNA  MIRADA  A LA  TUMBA</a:t>
            </a:r>
          </a:p>
        </p:txBody>
      </p:sp>
    </p:spTree>
    <p:extLst>
      <p:ext uri="{BB962C8B-B14F-4D97-AF65-F5344CB8AC3E}">
        <p14:creationId xmlns:p14="http://schemas.microsoft.com/office/powerpoint/2010/main" val="2395668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grupo de personas en un río&#10;&#10;Descripción generada automáticamente">
            <a:extLst>
              <a:ext uri="{FF2B5EF4-FFF2-40B4-BE49-F238E27FC236}">
                <a16:creationId xmlns:a16="http://schemas.microsoft.com/office/drawing/2014/main" id="{489EA6C6-FF23-7354-0E56-4BFAD0F93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0343" y="130629"/>
            <a:ext cx="9974424" cy="6531428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959F556-64AF-47DF-11E5-71900EACF792}"/>
              </a:ext>
            </a:extLst>
          </p:cNvPr>
          <p:cNvSpPr txBox="1"/>
          <p:nvPr/>
        </p:nvSpPr>
        <p:spPr>
          <a:xfrm>
            <a:off x="1595533" y="5840959"/>
            <a:ext cx="557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00"/>
                </a:solidFill>
              </a:rPr>
              <a:t>Fiesta en el cementerio, Jan </a:t>
            </a:r>
            <a:r>
              <a:rPr lang="es-ES" dirty="0" err="1">
                <a:solidFill>
                  <a:srgbClr val="FFFF00"/>
                </a:solidFill>
              </a:rPr>
              <a:t>Bruegel</a:t>
            </a:r>
            <a:r>
              <a:rPr lang="es-ES" dirty="0">
                <a:solidFill>
                  <a:srgbClr val="FFFF00"/>
                </a:solidFill>
              </a:rPr>
              <a:t> el Viejo (1568-1625)</a:t>
            </a:r>
          </a:p>
        </p:txBody>
      </p:sp>
    </p:spTree>
    <p:extLst>
      <p:ext uri="{BB962C8B-B14F-4D97-AF65-F5344CB8AC3E}">
        <p14:creationId xmlns:p14="http://schemas.microsoft.com/office/powerpoint/2010/main" val="986284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73C0520-E06D-EBBF-893E-5C88C2712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24" y="257174"/>
            <a:ext cx="5210175" cy="6400801"/>
          </a:xfrm>
          <a:prstGeom prst="rect">
            <a:avLst/>
          </a:prstGeom>
        </p:spPr>
      </p:pic>
      <p:pic>
        <p:nvPicPr>
          <p:cNvPr id="7" name="Chopin Nocturne No.21 in C minor op.post. - Maria João Pires">
            <a:hlinkClick r:id="" action="ppaction://media"/>
            <a:extLst>
              <a:ext uri="{FF2B5EF4-FFF2-40B4-BE49-F238E27FC236}">
                <a16:creationId xmlns:a16="http://schemas.microsoft.com/office/drawing/2014/main" id="{A5866DCD-DF0A-DF81-1D35-6E81986B5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6692" y="786553"/>
            <a:ext cx="487363" cy="48736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DBA1BF8-F0AA-2D2D-ADB1-68EF05391F37}"/>
              </a:ext>
            </a:extLst>
          </p:cNvPr>
          <p:cNvSpPr txBox="1"/>
          <p:nvPr/>
        </p:nvSpPr>
        <p:spPr>
          <a:xfrm>
            <a:off x="1175657" y="6260849"/>
            <a:ext cx="47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Tumba de Chopin. Cementerio </a:t>
            </a:r>
            <a:r>
              <a:rPr lang="es-ES" dirty="0" err="1"/>
              <a:t>Père</a:t>
            </a:r>
            <a:r>
              <a:rPr lang="es-ES" dirty="0"/>
              <a:t> Lachaise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BB6AB17-A982-C889-97CF-C7367404ED66}"/>
              </a:ext>
            </a:extLst>
          </p:cNvPr>
          <p:cNvSpPr txBox="1"/>
          <p:nvPr/>
        </p:nvSpPr>
        <p:spPr>
          <a:xfrm>
            <a:off x="7287208" y="1511557"/>
            <a:ext cx="346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Nocturno Nº 21, Frederic Chopin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5125FB9-8F45-335D-0332-4F5ACCD2FED8}"/>
              </a:ext>
            </a:extLst>
          </p:cNvPr>
          <p:cNvSpPr txBox="1"/>
          <p:nvPr/>
        </p:nvSpPr>
        <p:spPr>
          <a:xfrm>
            <a:off x="6764695" y="2313991"/>
            <a:ext cx="43200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Ya que me abandonaste, ¡oh tú, esperanza!,</a:t>
            </a:r>
          </a:p>
          <a:p>
            <a:r>
              <a:rPr lang="es-ES" dirty="0"/>
              <a:t>«volved a mí», les dije a mis recuerdos;</a:t>
            </a:r>
          </a:p>
          <a:p>
            <a:r>
              <a:rPr lang="es-ES" dirty="0"/>
              <a:t>mas mi voz resonó hueca y profunda</a:t>
            </a:r>
          </a:p>
          <a:p>
            <a:r>
              <a:rPr lang="es-ES" dirty="0"/>
              <a:t>en un sepulcro abierto.</a:t>
            </a:r>
          </a:p>
          <a:p>
            <a:r>
              <a:rPr lang="es-ES" dirty="0"/>
              <a:t>Cuando me veas pensativo y triste,</a:t>
            </a:r>
          </a:p>
          <a:p>
            <a:r>
              <a:rPr lang="es-ES" dirty="0"/>
              <a:t>no indagues en qué pienso;</a:t>
            </a:r>
          </a:p>
          <a:p>
            <a:r>
              <a:rPr lang="es-ES" dirty="0"/>
              <a:t>del ángel de las tumbas,</a:t>
            </a:r>
          </a:p>
          <a:p>
            <a:r>
              <a:rPr lang="es-ES" dirty="0"/>
              <a:t>tú, ángel de luz, ¿pudieras tener celos?</a:t>
            </a:r>
          </a:p>
          <a:p>
            <a:r>
              <a:rPr lang="es-ES" dirty="0"/>
              <a:t>ella alzó entonces los rasgados ojos</a:t>
            </a:r>
          </a:p>
          <a:p>
            <a:r>
              <a:rPr lang="es-ES" dirty="0"/>
              <a:t>y preguntó con miedo:</a:t>
            </a:r>
          </a:p>
          <a:p>
            <a:r>
              <a:rPr lang="es-ES" dirty="0"/>
              <a:t>«¿será verdad que alguna vez, bien mío,</a:t>
            </a:r>
          </a:p>
          <a:p>
            <a:r>
              <a:rPr lang="es-ES" dirty="0"/>
              <a:t>resucitan los muertos?»</a:t>
            </a:r>
          </a:p>
          <a:p>
            <a:endParaRPr lang="es-ES" dirty="0"/>
          </a:p>
          <a:p>
            <a:pPr algn="r"/>
            <a:r>
              <a:rPr lang="es-ES" dirty="0"/>
              <a:t>(Rosalía de Castro, 1837-1885)</a:t>
            </a:r>
          </a:p>
        </p:txBody>
      </p:sp>
    </p:spTree>
    <p:extLst>
      <p:ext uri="{BB962C8B-B14F-4D97-AF65-F5344CB8AC3E}">
        <p14:creationId xmlns:p14="http://schemas.microsoft.com/office/powerpoint/2010/main" val="90425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7D67593-0E0A-16F8-AA7E-76803DC6C394}"/>
              </a:ext>
            </a:extLst>
          </p:cNvPr>
          <p:cNvSpPr txBox="1"/>
          <p:nvPr/>
        </p:nvSpPr>
        <p:spPr>
          <a:xfrm>
            <a:off x="7193902" y="946047"/>
            <a:ext cx="45066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Mas su joven corazón no puede más.</a:t>
            </a:r>
          </a:p>
          <a:p>
            <a:r>
              <a:rPr lang="es-ES" dirty="0"/>
              <a:t>En sus venas la sangre se detiene y se hiela.</a:t>
            </a:r>
          </a:p>
          <a:p>
            <a:r>
              <a:rPr lang="es-ES" dirty="0"/>
              <a:t>Y el ánimo perdido con la fe se abraza</a:t>
            </a:r>
          </a:p>
          <a:p>
            <a:r>
              <a:rPr lang="es-ES" dirty="0"/>
              <a:t>sintiéndose caer al beso de la muerte.</a:t>
            </a:r>
          </a:p>
          <a:p>
            <a:endParaRPr lang="es-ES" dirty="0"/>
          </a:p>
          <a:p>
            <a:pPr algn="r"/>
            <a:r>
              <a:rPr lang="es-ES" dirty="0"/>
              <a:t>(Jacinto Verdaguer, 1845-1902)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A6A2B5-3003-232A-F4FF-AD3348B4A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59" y="180974"/>
            <a:ext cx="4714915" cy="65151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7291A61-B460-C7E7-9668-0C5F9CE564C5}"/>
              </a:ext>
            </a:extLst>
          </p:cNvPr>
          <p:cNvSpPr txBox="1"/>
          <p:nvPr/>
        </p:nvSpPr>
        <p:spPr>
          <a:xfrm>
            <a:off x="6270171" y="3875442"/>
            <a:ext cx="31257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¿Quid </a:t>
            </a:r>
            <a:r>
              <a:rPr lang="es-ES" dirty="0" err="1"/>
              <a:t>omnia</a:t>
            </a:r>
            <a:r>
              <a:rPr lang="es-ES" dirty="0"/>
              <a:t>?</a:t>
            </a:r>
          </a:p>
          <a:p>
            <a:r>
              <a:rPr lang="es-ES" dirty="0"/>
              <a:t>¿Quid </a:t>
            </a:r>
            <a:r>
              <a:rPr lang="es-ES" dirty="0" err="1"/>
              <a:t>omnia</a:t>
            </a:r>
            <a:r>
              <a:rPr lang="es-ES" dirty="0"/>
              <a:t>? Nihil</a:t>
            </a:r>
          </a:p>
          <a:p>
            <a:r>
              <a:rPr lang="es-ES" dirty="0"/>
              <a:t>Si nihil, ¿</a:t>
            </a:r>
            <a:r>
              <a:rPr lang="es-ES" dirty="0" err="1"/>
              <a:t>Cur</a:t>
            </a:r>
            <a:r>
              <a:rPr lang="es-ES" dirty="0"/>
              <a:t> Omnia?</a:t>
            </a:r>
          </a:p>
          <a:p>
            <a:r>
              <a:rPr lang="es-ES" dirty="0"/>
              <a:t>Nihil sunt Omnia</a:t>
            </a:r>
          </a:p>
          <a:p>
            <a:endParaRPr lang="es-ES" dirty="0"/>
          </a:p>
          <a:p>
            <a:r>
              <a:rPr lang="es-ES" dirty="0"/>
              <a:t>(Epitafio siglo XVI, Nápoles)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FD0AAC4-F395-CC18-9FE5-A0B7E8B2159E}"/>
              </a:ext>
            </a:extLst>
          </p:cNvPr>
          <p:cNvSpPr txBox="1"/>
          <p:nvPr/>
        </p:nvSpPr>
        <p:spPr>
          <a:xfrm>
            <a:off x="515873" y="6251515"/>
            <a:ext cx="450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El beso de la muerte. Jaume Barba (1930)</a:t>
            </a:r>
          </a:p>
        </p:txBody>
      </p:sp>
    </p:spTree>
    <p:extLst>
      <p:ext uri="{BB962C8B-B14F-4D97-AF65-F5344CB8AC3E}">
        <p14:creationId xmlns:p14="http://schemas.microsoft.com/office/powerpoint/2010/main" val="1823622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B4D8546-E665-E578-4C0F-FB5E665C4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19" y="76200"/>
            <a:ext cx="10350761" cy="659518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C54E7F4-B44F-23DC-F6E5-F49F55D4A297}"/>
              </a:ext>
            </a:extLst>
          </p:cNvPr>
          <p:cNvSpPr txBox="1"/>
          <p:nvPr/>
        </p:nvSpPr>
        <p:spPr>
          <a:xfrm>
            <a:off x="6326155" y="6214192"/>
            <a:ext cx="494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Mount  Auburn Cemetery (1831) Massachusetts </a:t>
            </a:r>
          </a:p>
        </p:txBody>
      </p:sp>
    </p:spTree>
    <p:extLst>
      <p:ext uri="{BB962C8B-B14F-4D97-AF65-F5344CB8AC3E}">
        <p14:creationId xmlns:p14="http://schemas.microsoft.com/office/powerpoint/2010/main" val="1215364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1F5499-07AE-D709-3860-002BE6B78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3680"/>
            <a:ext cx="10515600" cy="97848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rgbClr val="FFC000"/>
                </a:solidFill>
              </a:rPr>
              <a:t>UNA  MIRADA  AL  MÁS  ALLÁ</a:t>
            </a:r>
          </a:p>
        </p:txBody>
      </p:sp>
    </p:spTree>
    <p:extLst>
      <p:ext uri="{BB962C8B-B14F-4D97-AF65-F5344CB8AC3E}">
        <p14:creationId xmlns:p14="http://schemas.microsoft.com/office/powerpoint/2010/main" val="1326938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persona, hombre, mujer, tabla&#10;&#10;Descripción generada automáticamente">
            <a:extLst>
              <a:ext uri="{FF2B5EF4-FFF2-40B4-BE49-F238E27FC236}">
                <a16:creationId xmlns:a16="http://schemas.microsoft.com/office/drawing/2014/main" id="{9D74D2E3-56AE-63DD-9C53-8F504906F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3" y="107349"/>
            <a:ext cx="8929395" cy="661069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EE668A0-FA2E-116F-36A5-71E59F6E7D05}"/>
              </a:ext>
            </a:extLst>
          </p:cNvPr>
          <p:cNvSpPr txBox="1"/>
          <p:nvPr/>
        </p:nvSpPr>
        <p:spPr>
          <a:xfrm>
            <a:off x="1800808" y="6307496"/>
            <a:ext cx="595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Caronte y </a:t>
            </a:r>
            <a:r>
              <a:rPr lang="es-ES" dirty="0" err="1"/>
              <a:t>Psiché</a:t>
            </a:r>
            <a:r>
              <a:rPr lang="es-ES" dirty="0"/>
              <a:t> (1883), John </a:t>
            </a:r>
            <a:r>
              <a:rPr lang="es-ES" dirty="0" err="1"/>
              <a:t>Roddam</a:t>
            </a:r>
            <a:r>
              <a:rPr lang="es-ES" dirty="0"/>
              <a:t> Spencer </a:t>
            </a:r>
            <a:r>
              <a:rPr lang="es-ES" dirty="0" err="1"/>
              <a:t>Stanhope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5306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75C70FC-AF12-3F35-DAA7-B69906D2F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939" y="60649"/>
            <a:ext cx="9703837" cy="664806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64CDFF7-55B8-E551-D8BB-A9D663601D37}"/>
              </a:ext>
            </a:extLst>
          </p:cNvPr>
          <p:cNvSpPr txBox="1"/>
          <p:nvPr/>
        </p:nvSpPr>
        <p:spPr>
          <a:xfrm>
            <a:off x="4599990" y="6307483"/>
            <a:ext cx="655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00"/>
                </a:solidFill>
              </a:rPr>
              <a:t>Juicio final. </a:t>
            </a:r>
            <a:r>
              <a:rPr lang="es-ES" dirty="0" err="1">
                <a:solidFill>
                  <a:srgbClr val="FFFF00"/>
                </a:solidFill>
              </a:rPr>
              <a:t>Pantocrator</a:t>
            </a:r>
            <a:r>
              <a:rPr lang="es-ES" dirty="0">
                <a:solidFill>
                  <a:srgbClr val="FFFF00"/>
                </a:solidFill>
              </a:rPr>
              <a:t>, San Clemente de </a:t>
            </a:r>
            <a:r>
              <a:rPr lang="es-ES" dirty="0" err="1">
                <a:solidFill>
                  <a:srgbClr val="FFFF00"/>
                </a:solidFill>
              </a:rPr>
              <a:t>Tahull</a:t>
            </a:r>
            <a:r>
              <a:rPr lang="es-ES" dirty="0">
                <a:solidFill>
                  <a:srgbClr val="FFFF00"/>
                </a:solidFill>
              </a:rPr>
              <a:t> (siglo XII) Lérida</a:t>
            </a:r>
          </a:p>
        </p:txBody>
      </p:sp>
    </p:spTree>
    <p:extLst>
      <p:ext uri="{BB962C8B-B14F-4D97-AF65-F5344CB8AC3E}">
        <p14:creationId xmlns:p14="http://schemas.microsoft.com/office/powerpoint/2010/main" val="2754643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4D3FF3-8E42-561D-13B7-E0C7555CA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20" y="186612"/>
            <a:ext cx="11019453" cy="651276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956B38A-9CE9-BAEC-4380-85DE0466A8D7}"/>
              </a:ext>
            </a:extLst>
          </p:cNvPr>
          <p:cNvSpPr txBox="1"/>
          <p:nvPr/>
        </p:nvSpPr>
        <p:spPr>
          <a:xfrm>
            <a:off x="6960637" y="6074228"/>
            <a:ext cx="487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00"/>
                </a:solidFill>
              </a:rPr>
              <a:t>El fin del mundo, José Gutiérrez-Solana (1920)</a:t>
            </a:r>
          </a:p>
        </p:txBody>
      </p:sp>
    </p:spTree>
    <p:extLst>
      <p:ext uri="{BB962C8B-B14F-4D97-AF65-F5344CB8AC3E}">
        <p14:creationId xmlns:p14="http://schemas.microsoft.com/office/powerpoint/2010/main" val="3917031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98A0ACC-10E0-9F4B-B8B2-9C414FDE2DC6}"/>
              </a:ext>
            </a:extLst>
          </p:cNvPr>
          <p:cNvSpPr txBox="1"/>
          <p:nvPr/>
        </p:nvSpPr>
        <p:spPr>
          <a:xfrm>
            <a:off x="7772400" y="1138069"/>
            <a:ext cx="42291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In </a:t>
            </a:r>
            <a:r>
              <a:rPr lang="es-ES" sz="2000" dirty="0" err="1"/>
              <a:t>paradisum</a:t>
            </a:r>
            <a:r>
              <a:rPr lang="es-ES" sz="2000" dirty="0"/>
              <a:t> </a:t>
            </a:r>
          </a:p>
          <a:p>
            <a:r>
              <a:rPr lang="es-ES" sz="2000" dirty="0" err="1"/>
              <a:t>deducant</a:t>
            </a:r>
            <a:r>
              <a:rPr lang="es-ES" sz="2000" dirty="0"/>
              <a:t> te </a:t>
            </a:r>
            <a:r>
              <a:rPr lang="es-ES" sz="2000" dirty="0" err="1"/>
              <a:t>angeli</a:t>
            </a:r>
            <a:r>
              <a:rPr lang="es-ES" sz="2000" dirty="0"/>
              <a:t>:</a:t>
            </a:r>
          </a:p>
          <a:p>
            <a:r>
              <a:rPr lang="es-ES" sz="2000" dirty="0"/>
              <a:t>In </a:t>
            </a:r>
            <a:r>
              <a:rPr lang="es-ES" sz="2000" dirty="0" err="1"/>
              <a:t>tuo</a:t>
            </a:r>
            <a:r>
              <a:rPr lang="es-ES" sz="2000" dirty="0"/>
              <a:t> </a:t>
            </a:r>
            <a:r>
              <a:rPr lang="es-ES" sz="2000" dirty="0" err="1"/>
              <a:t>adventu</a:t>
            </a:r>
            <a:r>
              <a:rPr lang="es-ES" sz="2000" dirty="0"/>
              <a:t> </a:t>
            </a:r>
          </a:p>
          <a:p>
            <a:r>
              <a:rPr lang="es-ES" sz="2000" dirty="0" err="1"/>
              <a:t>suscipiant</a:t>
            </a:r>
            <a:r>
              <a:rPr lang="es-ES" sz="2000" dirty="0"/>
              <a:t> te </a:t>
            </a:r>
            <a:r>
              <a:rPr lang="es-ES" sz="2000" dirty="0" err="1"/>
              <a:t>martyres</a:t>
            </a:r>
            <a:r>
              <a:rPr lang="es-ES" sz="2000" dirty="0"/>
              <a:t>,</a:t>
            </a:r>
          </a:p>
          <a:p>
            <a:r>
              <a:rPr lang="es-ES" sz="2000" dirty="0"/>
              <a:t>Et </a:t>
            </a:r>
            <a:r>
              <a:rPr lang="es-ES" sz="2000" dirty="0" err="1"/>
              <a:t>perducant</a:t>
            </a:r>
            <a:r>
              <a:rPr lang="es-ES" sz="2000" dirty="0"/>
              <a:t> te </a:t>
            </a:r>
          </a:p>
          <a:p>
            <a:r>
              <a:rPr lang="es-ES" sz="2000" dirty="0"/>
              <a:t>in </a:t>
            </a:r>
            <a:r>
              <a:rPr lang="es-ES" sz="2000" dirty="0" err="1"/>
              <a:t>civitatem</a:t>
            </a:r>
            <a:r>
              <a:rPr lang="es-ES" sz="2000" dirty="0"/>
              <a:t> </a:t>
            </a:r>
            <a:r>
              <a:rPr lang="es-ES" sz="2000" dirty="0" err="1"/>
              <a:t>sanctam</a:t>
            </a:r>
            <a:r>
              <a:rPr lang="es-ES" sz="2000" dirty="0"/>
              <a:t> Jerusalem,</a:t>
            </a:r>
          </a:p>
          <a:p>
            <a:endParaRPr lang="es-ES" sz="2000" dirty="0"/>
          </a:p>
          <a:p>
            <a:r>
              <a:rPr lang="es-ES" sz="2000" dirty="0" err="1"/>
              <a:t>Angelorum</a:t>
            </a:r>
            <a:r>
              <a:rPr lang="es-ES" sz="2000" dirty="0"/>
              <a:t> te </a:t>
            </a:r>
            <a:r>
              <a:rPr lang="es-ES" sz="2000" dirty="0" err="1"/>
              <a:t>suscipiat</a:t>
            </a:r>
            <a:r>
              <a:rPr lang="es-ES" sz="2000" dirty="0"/>
              <a:t>,</a:t>
            </a:r>
          </a:p>
          <a:p>
            <a:r>
              <a:rPr lang="es-ES" sz="2000" dirty="0"/>
              <a:t>Et cum </a:t>
            </a:r>
            <a:r>
              <a:rPr lang="es-ES" sz="2000" dirty="0" err="1"/>
              <a:t>Lazaro</a:t>
            </a:r>
            <a:r>
              <a:rPr lang="es-ES" sz="2000" dirty="0"/>
              <a:t> </a:t>
            </a:r>
          </a:p>
          <a:p>
            <a:r>
              <a:rPr lang="es-ES" sz="2000" dirty="0" err="1"/>
              <a:t>quondam</a:t>
            </a:r>
            <a:r>
              <a:rPr lang="es-ES" sz="2000" dirty="0"/>
              <a:t> </a:t>
            </a:r>
            <a:r>
              <a:rPr lang="es-ES" sz="2000" dirty="0" err="1"/>
              <a:t>paupere</a:t>
            </a:r>
            <a:r>
              <a:rPr lang="es-ES" sz="2000" dirty="0"/>
              <a:t>,</a:t>
            </a:r>
          </a:p>
          <a:p>
            <a:r>
              <a:rPr lang="es-ES" sz="2000" dirty="0" err="1"/>
              <a:t>æternam</a:t>
            </a:r>
            <a:r>
              <a:rPr lang="es-ES" sz="2000" dirty="0"/>
              <a:t> habeas </a:t>
            </a:r>
            <a:r>
              <a:rPr lang="es-ES" sz="2000" dirty="0" err="1"/>
              <a:t>requiem</a:t>
            </a:r>
            <a:r>
              <a:rPr lang="es-ES" sz="2000" dirty="0"/>
              <a:t>.</a:t>
            </a:r>
          </a:p>
        </p:txBody>
      </p:sp>
      <p:pic>
        <p:nvPicPr>
          <p:cNvPr id="6" name="In Paradisum (Gabriel Fauré) - King's College Cambridge">
            <a:hlinkClick r:id="" action="ppaction://media"/>
            <a:extLst>
              <a:ext uri="{FF2B5EF4-FFF2-40B4-BE49-F238E27FC236}">
                <a16:creationId xmlns:a16="http://schemas.microsoft.com/office/drawing/2014/main" id="{1BB63525-9E4B-05E8-8206-6569C6FAE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7812" y="5151437"/>
            <a:ext cx="487363" cy="487363"/>
          </a:xfrm>
          <a:prstGeom prst="rect">
            <a:avLst/>
          </a:prstGeom>
        </p:spPr>
      </p:pic>
      <p:pic>
        <p:nvPicPr>
          <p:cNvPr id="8" name="Imagen 7" descr="Un grupo de personas en medio de la ventana de colores&#10;&#10;Descripción generada automáticamente con confianza baja">
            <a:extLst>
              <a:ext uri="{FF2B5EF4-FFF2-40B4-BE49-F238E27FC236}">
                <a16:creationId xmlns:a16="http://schemas.microsoft.com/office/drawing/2014/main" id="{0A76F2EC-D867-541D-FE91-7BC865DC6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660" y="0"/>
            <a:ext cx="6990017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7B5C161-60DD-0F85-242C-50B47E1F525C}"/>
              </a:ext>
            </a:extLst>
          </p:cNvPr>
          <p:cNvSpPr txBox="1"/>
          <p:nvPr/>
        </p:nvSpPr>
        <p:spPr>
          <a:xfrm>
            <a:off x="8438322" y="5887619"/>
            <a:ext cx="2637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(Gabriel Fauré, 1888)</a:t>
            </a:r>
          </a:p>
        </p:txBody>
      </p:sp>
    </p:spTree>
    <p:extLst>
      <p:ext uri="{BB962C8B-B14F-4D97-AF65-F5344CB8AC3E}">
        <p14:creationId xmlns:p14="http://schemas.microsoft.com/office/powerpoint/2010/main" val="346724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DE3AC69C-1053-5D73-1618-664EB615B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945" y="145412"/>
            <a:ext cx="5355771" cy="647544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2ACF305-7FA0-5128-24A3-60414D1F5BF1}"/>
              </a:ext>
            </a:extLst>
          </p:cNvPr>
          <p:cNvSpPr txBox="1"/>
          <p:nvPr/>
        </p:nvSpPr>
        <p:spPr>
          <a:xfrm>
            <a:off x="6643404" y="6251525"/>
            <a:ext cx="5523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00"/>
                </a:solidFill>
              </a:rPr>
              <a:t>La muerte juega al ajedrez, </a:t>
            </a:r>
            <a:r>
              <a:rPr lang="es-ES" dirty="0" err="1">
                <a:solidFill>
                  <a:srgbClr val="FFFF00"/>
                </a:solidFill>
              </a:rPr>
              <a:t>Albertus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Pictor</a:t>
            </a:r>
            <a:r>
              <a:rPr lang="es-ES" dirty="0">
                <a:solidFill>
                  <a:srgbClr val="FFFF00"/>
                </a:solidFill>
              </a:rPr>
              <a:t> (1438-1490)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AB0F16-25B6-7219-888D-CA7F14BBB428}"/>
              </a:ext>
            </a:extLst>
          </p:cNvPr>
          <p:cNvSpPr txBox="1"/>
          <p:nvPr/>
        </p:nvSpPr>
        <p:spPr>
          <a:xfrm>
            <a:off x="342112" y="755774"/>
            <a:ext cx="589073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MUERTE: Puede ser que no haya nadie.</a:t>
            </a:r>
          </a:p>
          <a:p>
            <a:endParaRPr lang="es-ES" sz="1600" dirty="0"/>
          </a:p>
          <a:p>
            <a:r>
              <a:rPr lang="es-ES" sz="1600" dirty="0"/>
              <a:t>CABALLERO: Sí, ya lo he pensado. Pero, en ese caso, la vida sería un horror absurdo. Nadie es capaz de vivir con la Muerte ante sus ojos y creyendo que todo ha de desembocar en la nada más absoluta.</a:t>
            </a:r>
          </a:p>
          <a:p>
            <a:endParaRPr lang="es-ES" sz="1600" dirty="0"/>
          </a:p>
          <a:p>
            <a:r>
              <a:rPr lang="es-ES" sz="1600" dirty="0"/>
              <a:t>MUERTE: La mayor parte de los hombres no piensan ni en la Muerte ni en la Nada.</a:t>
            </a:r>
          </a:p>
          <a:p>
            <a:endParaRPr lang="es-ES" sz="1600" dirty="0"/>
          </a:p>
          <a:p>
            <a:r>
              <a:rPr lang="es-ES" sz="1600" dirty="0"/>
              <a:t>CABALLERO: Sin embargo, tiene que llegar un día en que se encuentren sobre el borde mismo de la vida.... y entonces habrán de mirar hacia la Noche.</a:t>
            </a:r>
          </a:p>
          <a:p>
            <a:endParaRPr lang="es-ES" sz="1600" dirty="0"/>
          </a:p>
          <a:p>
            <a:r>
              <a:rPr lang="es-ES" sz="1600" dirty="0"/>
              <a:t>MUERTE: En efecto. Y ese día puede ser cualquiera... Te encuentro inquieto… Demasiado</a:t>
            </a:r>
          </a:p>
          <a:p>
            <a:endParaRPr lang="es-ES" sz="1600" dirty="0"/>
          </a:p>
          <a:p>
            <a:r>
              <a:rPr lang="es-ES" sz="1600" dirty="0"/>
              <a:t>CABALLERO: Es que la Muerte ha venido a verme esta mañana. He comenzado a jugar con ella una partida de ajedrez… quiero pedirle un aplazamiento para realizar aunque sólo sea un acto significativo en mi vida</a:t>
            </a:r>
          </a:p>
          <a:p>
            <a:endParaRPr lang="es-ES" sz="1600" dirty="0"/>
          </a:p>
          <a:p>
            <a:r>
              <a:rPr lang="es-ES" sz="1600" dirty="0"/>
              <a:t>MUERTE: ¿De modo que ese es el motivo por el que juegas al ajedrez con la Muerte?...</a:t>
            </a:r>
          </a:p>
        </p:txBody>
      </p:sp>
    </p:spTree>
    <p:extLst>
      <p:ext uri="{BB962C8B-B14F-4D97-AF65-F5344CB8AC3E}">
        <p14:creationId xmlns:p14="http://schemas.microsoft.com/office/powerpoint/2010/main" val="2575091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C30A5F-E3C0-903F-CC10-ED9C0489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3059"/>
            <a:ext cx="10515600" cy="866516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rgbClr val="FFC000"/>
                </a:solidFill>
              </a:rPr>
              <a:t>UNA  MIRADA  A  LA  VIDA  DESDE  LA  MUERTE</a:t>
            </a:r>
          </a:p>
        </p:txBody>
      </p:sp>
    </p:spTree>
    <p:extLst>
      <p:ext uri="{BB962C8B-B14F-4D97-AF65-F5344CB8AC3E}">
        <p14:creationId xmlns:p14="http://schemas.microsoft.com/office/powerpoint/2010/main" val="3801830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za de vidrio sobre una mesa&#10;&#10;Descripción generada automáticamente con confianza baja">
            <a:extLst>
              <a:ext uri="{FF2B5EF4-FFF2-40B4-BE49-F238E27FC236}">
                <a16:creationId xmlns:a16="http://schemas.microsoft.com/office/drawing/2014/main" id="{F85A8F4A-8C49-642E-B655-5271B6B0F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90" y="377506"/>
            <a:ext cx="10991461" cy="62658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6EDAA1C-7E5F-9FFB-24CA-310452FC625D}"/>
              </a:ext>
            </a:extLst>
          </p:cNvPr>
          <p:cNvSpPr txBox="1"/>
          <p:nvPr/>
        </p:nvSpPr>
        <p:spPr>
          <a:xfrm>
            <a:off x="5113174" y="6092893"/>
            <a:ext cx="638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Copa del tesoro de Boscoreale (siglo I d. C.) Museo del Louvre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88891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59CA9B5-BC84-1724-D142-6D8318968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902" y="438927"/>
            <a:ext cx="9753600" cy="22479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4D38C2B-89B7-E292-8332-2CE5159DB2AE}"/>
              </a:ext>
            </a:extLst>
          </p:cNvPr>
          <p:cNvSpPr txBox="1"/>
          <p:nvPr/>
        </p:nvSpPr>
        <p:spPr>
          <a:xfrm>
            <a:off x="2397967" y="3312374"/>
            <a:ext cx="71005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Aquí </a:t>
            </a:r>
            <a:r>
              <a:rPr lang="es-ES" dirty="0" err="1"/>
              <a:t>comiença</a:t>
            </a:r>
            <a:r>
              <a:rPr lang="es-ES" dirty="0"/>
              <a:t> la </a:t>
            </a:r>
            <a:r>
              <a:rPr lang="es-ES" dirty="0" err="1"/>
              <a:t>dança</a:t>
            </a:r>
            <a:r>
              <a:rPr lang="es-ES" dirty="0"/>
              <a:t> general, en la </a:t>
            </a:r>
            <a:r>
              <a:rPr lang="es-ES" dirty="0" err="1"/>
              <a:t>qual</a:t>
            </a:r>
            <a:r>
              <a:rPr lang="es-ES" dirty="0"/>
              <a:t> tracta cómo la muerte dize e avisa a todas las criaturas que paren mientes en la </a:t>
            </a:r>
            <a:r>
              <a:rPr lang="es-ES" dirty="0" err="1"/>
              <a:t>breviedad</a:t>
            </a:r>
            <a:r>
              <a:rPr lang="es-ES" dirty="0"/>
              <a:t> de su vida, e que de della mayor cabdal non sea fecho que ella </a:t>
            </a:r>
            <a:r>
              <a:rPr lang="es-ES" dirty="0" err="1"/>
              <a:t>meresçe</a:t>
            </a:r>
            <a:r>
              <a:rPr lang="es-ES" dirty="0"/>
              <a:t>. E asimismo les dize e requiere que vean e </a:t>
            </a:r>
            <a:r>
              <a:rPr lang="es-ES" dirty="0" err="1"/>
              <a:t>oyan</a:t>
            </a:r>
            <a:r>
              <a:rPr lang="es-ES" dirty="0"/>
              <a:t> bien lo que los sabios predicadores les </a:t>
            </a:r>
            <a:r>
              <a:rPr lang="es-ES" dirty="0" err="1"/>
              <a:t>dizen</a:t>
            </a:r>
            <a:r>
              <a:rPr lang="es-ES" dirty="0"/>
              <a:t> e amonestan de cada día, dándoles bueno e sano consejo: que </a:t>
            </a:r>
            <a:r>
              <a:rPr lang="es-ES" dirty="0" err="1"/>
              <a:t>pugn</a:t>
            </a:r>
            <a:r>
              <a:rPr lang="es-ES" dirty="0"/>
              <a:t>[en] en fazer buenas obras, porque ayan complido perdón de sus pecados; e, luego siguiente, mostrando por </a:t>
            </a:r>
            <a:r>
              <a:rPr lang="es-ES" dirty="0" err="1"/>
              <a:t>espiriençia</a:t>
            </a:r>
            <a:r>
              <a:rPr lang="es-ES" dirty="0"/>
              <a:t> lo que dize, llama e requiere a todos los estados del mundo que vengan de su buen grado o contra su voluntad. </a:t>
            </a:r>
          </a:p>
          <a:p>
            <a:endParaRPr lang="es-ES" dirty="0"/>
          </a:p>
          <a:p>
            <a:pPr algn="r"/>
            <a:r>
              <a:rPr lang="es-ES" dirty="0"/>
              <a:t>(</a:t>
            </a:r>
            <a:r>
              <a:rPr lang="es-ES" dirty="0" err="1"/>
              <a:t>Dança</a:t>
            </a:r>
            <a:r>
              <a:rPr lang="es-ES" dirty="0"/>
              <a:t> general de la muerte, Manuscrito del Escorial, siglo XV)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1E56BA6-EA5C-723A-C6BF-C12F44BDCE67}"/>
              </a:ext>
            </a:extLst>
          </p:cNvPr>
          <p:cNvSpPr txBox="1"/>
          <p:nvPr/>
        </p:nvSpPr>
        <p:spPr>
          <a:xfrm>
            <a:off x="2565918" y="2705872"/>
            <a:ext cx="7501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Danza de la muerte. </a:t>
            </a:r>
            <a:r>
              <a:rPr lang="es-ES" dirty="0" err="1"/>
              <a:t>Bernt</a:t>
            </a:r>
            <a:r>
              <a:rPr lang="es-ES" dirty="0"/>
              <a:t> </a:t>
            </a:r>
            <a:r>
              <a:rPr lang="es-ES" dirty="0" err="1"/>
              <a:t>Notke</a:t>
            </a:r>
            <a:r>
              <a:rPr lang="es-ES" dirty="0"/>
              <a:t> (1440-1509). </a:t>
            </a:r>
            <a:r>
              <a:rPr lang="en-US" dirty="0"/>
              <a:t>Art Museum of Estonia. Tallin 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2734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7C5DAB4-4D68-CD34-1F87-1991464EE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16" y="149290"/>
            <a:ext cx="7060917" cy="64847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6472F18-DA41-2BFF-B355-84E3267CF54B}"/>
              </a:ext>
            </a:extLst>
          </p:cNvPr>
          <p:cNvSpPr txBox="1"/>
          <p:nvPr/>
        </p:nvSpPr>
        <p:spPr>
          <a:xfrm>
            <a:off x="1903445" y="6251517"/>
            <a:ext cx="5523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00"/>
                </a:solidFill>
              </a:rPr>
              <a:t>Juicio Universal. Capilla Sixtina. Miguel Ángel (1535-1541)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940F515-477A-EC6A-87C4-A5B33059DBBD}"/>
              </a:ext>
            </a:extLst>
          </p:cNvPr>
          <p:cNvSpPr txBox="1"/>
          <p:nvPr/>
        </p:nvSpPr>
        <p:spPr>
          <a:xfrm>
            <a:off x="7959012" y="1190298"/>
            <a:ext cx="4077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Lacrimosa </a:t>
            </a:r>
            <a:r>
              <a:rPr lang="es-ES" dirty="0" err="1"/>
              <a:t>dies</a:t>
            </a:r>
            <a:r>
              <a:rPr lang="es-ES" dirty="0"/>
              <a:t> illa</a:t>
            </a:r>
          </a:p>
          <a:p>
            <a:r>
              <a:rPr lang="es-ES" dirty="0"/>
              <a:t>Qua </a:t>
            </a:r>
            <a:r>
              <a:rPr lang="es-ES" dirty="0" err="1"/>
              <a:t>resurget</a:t>
            </a:r>
            <a:r>
              <a:rPr lang="es-ES" dirty="0"/>
              <a:t> ex </a:t>
            </a:r>
            <a:r>
              <a:rPr lang="es-ES" dirty="0" err="1"/>
              <a:t>favilla</a:t>
            </a:r>
            <a:endParaRPr lang="es-ES" dirty="0"/>
          </a:p>
          <a:p>
            <a:r>
              <a:rPr lang="es-ES" dirty="0" err="1"/>
              <a:t>Judicandus</a:t>
            </a:r>
            <a:r>
              <a:rPr lang="es-ES" dirty="0"/>
              <a:t> homo </a:t>
            </a:r>
            <a:r>
              <a:rPr lang="es-ES" dirty="0" err="1"/>
              <a:t>reus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 err="1"/>
              <a:t>Huic</a:t>
            </a:r>
            <a:r>
              <a:rPr lang="es-ES" dirty="0"/>
              <a:t> ergo parce Deus:</a:t>
            </a:r>
          </a:p>
          <a:p>
            <a:r>
              <a:rPr lang="es-ES" dirty="0"/>
              <a:t>Pie </a:t>
            </a:r>
            <a:r>
              <a:rPr lang="es-ES" dirty="0" err="1"/>
              <a:t>Jesu</a:t>
            </a:r>
            <a:r>
              <a:rPr lang="es-ES" dirty="0"/>
              <a:t>, </a:t>
            </a:r>
            <a:r>
              <a:rPr lang="es-ES" dirty="0" err="1"/>
              <a:t>Jesu</a:t>
            </a:r>
            <a:r>
              <a:rPr lang="es-ES" dirty="0"/>
              <a:t> Domine,</a:t>
            </a:r>
          </a:p>
          <a:p>
            <a:r>
              <a:rPr lang="es-ES" dirty="0"/>
              <a:t>dona </a:t>
            </a:r>
            <a:r>
              <a:rPr lang="es-ES" dirty="0" err="1"/>
              <a:t>eis</a:t>
            </a:r>
            <a:r>
              <a:rPr lang="es-ES" dirty="0"/>
              <a:t> </a:t>
            </a:r>
            <a:r>
              <a:rPr lang="es-ES" dirty="0" err="1"/>
              <a:t>requiem</a:t>
            </a:r>
            <a:r>
              <a:rPr lang="es-ES" dirty="0"/>
              <a:t>.</a:t>
            </a:r>
          </a:p>
          <a:p>
            <a:r>
              <a:rPr lang="es-ES" dirty="0"/>
              <a:t>Amen.</a:t>
            </a:r>
          </a:p>
          <a:p>
            <a:endParaRPr lang="es-ES" dirty="0"/>
          </a:p>
          <a:p>
            <a:r>
              <a:rPr lang="es-ES" dirty="0"/>
              <a:t>(Wolfgang Amadeus Mozart, 1791)</a:t>
            </a:r>
          </a:p>
        </p:txBody>
      </p:sp>
      <p:pic>
        <p:nvPicPr>
          <p:cNvPr id="2" name="Mozart - Lacrimosa">
            <a:hlinkClick r:id="" action="ppaction://media"/>
            <a:extLst>
              <a:ext uri="{FF2B5EF4-FFF2-40B4-BE49-F238E27FC236}">
                <a16:creationId xmlns:a16="http://schemas.microsoft.com/office/drawing/2014/main" id="{ED869C41-56A7-ECB5-F30B-AE94A1C59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9214" y="46200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5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ED4D048-F4CE-37C6-C2B2-9F83E53DC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53" y="357187"/>
            <a:ext cx="7081935" cy="614362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1B885FB-4233-9C24-773B-29418BED3017}"/>
              </a:ext>
            </a:extLst>
          </p:cNvPr>
          <p:cNvSpPr txBox="1"/>
          <p:nvPr/>
        </p:nvSpPr>
        <p:spPr>
          <a:xfrm>
            <a:off x="2258010" y="6074229"/>
            <a:ext cx="504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00"/>
                </a:solidFill>
              </a:rPr>
              <a:t>Finis </a:t>
            </a:r>
            <a:r>
              <a:rPr lang="es-ES" dirty="0" err="1">
                <a:solidFill>
                  <a:srgbClr val="FFFF00"/>
                </a:solidFill>
              </a:rPr>
              <a:t>gloriae</a:t>
            </a:r>
            <a:r>
              <a:rPr lang="es-ES" dirty="0">
                <a:solidFill>
                  <a:srgbClr val="FFFF00"/>
                </a:solidFill>
              </a:rPr>
              <a:t> mundi. Juan Valdés Leal (1670-1672)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834691-E5CE-DFEA-12E3-63DC7E7EB244}"/>
              </a:ext>
            </a:extLst>
          </p:cNvPr>
          <p:cNvSpPr txBox="1"/>
          <p:nvPr/>
        </p:nvSpPr>
        <p:spPr>
          <a:xfrm>
            <a:off x="7912359" y="391881"/>
            <a:ext cx="39188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Cuando mis pálidos restos</a:t>
            </a:r>
          </a:p>
          <a:p>
            <a:r>
              <a:rPr lang="es-ES" dirty="0"/>
              <a:t>opriman la tierra ya,</a:t>
            </a:r>
          </a:p>
          <a:p>
            <a:r>
              <a:rPr lang="es-ES" dirty="0"/>
              <a:t>sobre la olvidada fosa</a:t>
            </a:r>
          </a:p>
          <a:p>
            <a:r>
              <a:rPr lang="es-ES" dirty="0"/>
              <a:t>¿quién vendrá a llorar?</a:t>
            </a:r>
          </a:p>
          <a:p>
            <a:endParaRPr lang="es-ES" dirty="0"/>
          </a:p>
          <a:p>
            <a:r>
              <a:rPr lang="es-ES" dirty="0"/>
              <a:t>¿Quién, en fin, al otro día,</a:t>
            </a:r>
          </a:p>
          <a:p>
            <a:r>
              <a:rPr lang="es-ES" dirty="0"/>
              <a:t>cuando el sol vuelva a brillar,</a:t>
            </a:r>
          </a:p>
          <a:p>
            <a:r>
              <a:rPr lang="es-ES" dirty="0"/>
              <a:t>de que pasé por el mundo,</a:t>
            </a:r>
          </a:p>
          <a:p>
            <a:r>
              <a:rPr lang="es-ES" dirty="0"/>
              <a:t>quién se acordará?</a:t>
            </a:r>
          </a:p>
          <a:p>
            <a:endParaRPr lang="es-ES" dirty="0"/>
          </a:p>
          <a:p>
            <a:pPr algn="r"/>
            <a:r>
              <a:rPr lang="es-ES" dirty="0"/>
              <a:t>(Gustavo Adolfo Bécquer, 1836-1870)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B176961-A8C3-E15F-16AE-25A798398D50}"/>
              </a:ext>
            </a:extLst>
          </p:cNvPr>
          <p:cNvSpPr txBox="1"/>
          <p:nvPr/>
        </p:nvSpPr>
        <p:spPr>
          <a:xfrm>
            <a:off x="8854752" y="4068147"/>
            <a:ext cx="3023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Partimos cuando nascemos,</a:t>
            </a:r>
          </a:p>
          <a:p>
            <a:r>
              <a:rPr lang="es-ES" dirty="0"/>
              <a:t>andamos mientras vivimos,</a:t>
            </a:r>
          </a:p>
          <a:p>
            <a:r>
              <a:rPr lang="es-ES" dirty="0"/>
              <a:t>e llegamos</a:t>
            </a:r>
          </a:p>
          <a:p>
            <a:r>
              <a:rPr lang="es-ES" dirty="0"/>
              <a:t>al tiempo que </a:t>
            </a:r>
            <a:r>
              <a:rPr lang="es-ES" dirty="0" err="1"/>
              <a:t>feneçemos</a:t>
            </a:r>
            <a:r>
              <a:rPr lang="es-ES" dirty="0"/>
              <a:t>;</a:t>
            </a:r>
          </a:p>
          <a:p>
            <a:r>
              <a:rPr lang="es-ES" dirty="0" err="1"/>
              <a:t>assí</a:t>
            </a:r>
            <a:r>
              <a:rPr lang="es-ES" dirty="0"/>
              <a:t> que cuando morimos,</a:t>
            </a:r>
          </a:p>
          <a:p>
            <a:r>
              <a:rPr lang="es-ES" dirty="0"/>
              <a:t>descansamos.</a:t>
            </a:r>
          </a:p>
          <a:p>
            <a:endParaRPr lang="es-ES" dirty="0"/>
          </a:p>
          <a:p>
            <a:pPr algn="r"/>
            <a:r>
              <a:rPr lang="es-ES" dirty="0"/>
              <a:t>(Jorge Manrique, 1440-1479)</a:t>
            </a:r>
          </a:p>
        </p:txBody>
      </p:sp>
    </p:spTree>
    <p:extLst>
      <p:ext uri="{BB962C8B-B14F-4D97-AF65-F5344CB8AC3E}">
        <p14:creationId xmlns:p14="http://schemas.microsoft.com/office/powerpoint/2010/main" val="1805655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56E0721-CF26-9C4F-B7AF-BBA3CDB7C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41" y="398104"/>
            <a:ext cx="7193902" cy="60773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28AB5FB-B2DC-5128-A1CF-3C1969DE4DC8}"/>
              </a:ext>
            </a:extLst>
          </p:cNvPr>
          <p:cNvSpPr txBox="1"/>
          <p:nvPr/>
        </p:nvSpPr>
        <p:spPr>
          <a:xfrm>
            <a:off x="7662960" y="398104"/>
            <a:ext cx="444817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Un manotazo duro, un golpe helado, </a:t>
            </a:r>
          </a:p>
          <a:p>
            <a:r>
              <a:rPr lang="es-ES" dirty="0"/>
              <a:t>un hachazo invisible y homicida, </a:t>
            </a:r>
          </a:p>
          <a:p>
            <a:r>
              <a:rPr lang="es-ES" dirty="0"/>
              <a:t>un empujón brutal te ha derribado. </a:t>
            </a:r>
          </a:p>
          <a:p>
            <a:endParaRPr lang="es-ES" dirty="0"/>
          </a:p>
          <a:p>
            <a:r>
              <a:rPr lang="es-ES" dirty="0"/>
              <a:t>No hay extensión más grande que mi herida, </a:t>
            </a:r>
          </a:p>
          <a:p>
            <a:r>
              <a:rPr lang="es-ES" dirty="0"/>
              <a:t>lloro mi desventura y sus conjuntos </a:t>
            </a:r>
          </a:p>
          <a:p>
            <a:r>
              <a:rPr lang="es-ES" dirty="0"/>
              <a:t>y siento más tu muerte que mi vida. </a:t>
            </a:r>
          </a:p>
          <a:p>
            <a:endParaRPr lang="es-ES" dirty="0"/>
          </a:p>
          <a:p>
            <a:r>
              <a:rPr lang="es-ES" dirty="0"/>
              <a:t>Ando sobre rastrojos de difuntos, </a:t>
            </a:r>
          </a:p>
          <a:p>
            <a:r>
              <a:rPr lang="es-ES" dirty="0"/>
              <a:t>y sin calor de nadie y sin consuelo </a:t>
            </a:r>
          </a:p>
          <a:p>
            <a:r>
              <a:rPr lang="es-ES" dirty="0"/>
              <a:t>voy de mi corazón a mis asuntos. </a:t>
            </a:r>
          </a:p>
          <a:p>
            <a:endParaRPr lang="es-ES" dirty="0"/>
          </a:p>
          <a:p>
            <a:r>
              <a:rPr lang="es-ES" dirty="0"/>
              <a:t>Temprano levantó la muerte el vuelo, </a:t>
            </a:r>
          </a:p>
          <a:p>
            <a:r>
              <a:rPr lang="es-ES" dirty="0"/>
              <a:t>temprano madrugó la madrugada, </a:t>
            </a:r>
          </a:p>
          <a:p>
            <a:r>
              <a:rPr lang="es-ES" dirty="0"/>
              <a:t>temprano estás rodando por el suelo. </a:t>
            </a:r>
          </a:p>
          <a:p>
            <a:endParaRPr lang="es-ES" dirty="0"/>
          </a:p>
          <a:p>
            <a:r>
              <a:rPr lang="es-ES" dirty="0"/>
              <a:t>No perdono a la muerte enamorada, </a:t>
            </a:r>
          </a:p>
          <a:p>
            <a:r>
              <a:rPr lang="es-ES" dirty="0"/>
              <a:t>no perdono a la vida desatenta, </a:t>
            </a:r>
          </a:p>
          <a:p>
            <a:r>
              <a:rPr lang="es-ES" dirty="0"/>
              <a:t>no perdono a la tierra ni a la nada.</a:t>
            </a:r>
          </a:p>
          <a:p>
            <a:endParaRPr lang="es-ES" dirty="0"/>
          </a:p>
          <a:p>
            <a:pPr algn="r"/>
            <a:r>
              <a:rPr lang="es-ES" dirty="0"/>
              <a:t>(Miguel Hernández, 1910-1942)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AA784D7-3EE2-A4AE-1532-DB7D471116A6}"/>
              </a:ext>
            </a:extLst>
          </p:cNvPr>
          <p:cNvSpPr txBox="1"/>
          <p:nvPr/>
        </p:nvSpPr>
        <p:spPr>
          <a:xfrm>
            <a:off x="317241" y="6092879"/>
            <a:ext cx="4112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Muerte y vida. Gustav Klimt (1910-1911)</a:t>
            </a:r>
          </a:p>
        </p:txBody>
      </p:sp>
    </p:spTree>
    <p:extLst>
      <p:ext uri="{BB962C8B-B14F-4D97-AF65-F5344CB8AC3E}">
        <p14:creationId xmlns:p14="http://schemas.microsoft.com/office/powerpoint/2010/main" val="1127408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35FC857-7D35-968C-0DDE-D60FE2C1FFCE}"/>
              </a:ext>
            </a:extLst>
          </p:cNvPr>
          <p:cNvSpPr txBox="1"/>
          <p:nvPr/>
        </p:nvSpPr>
        <p:spPr>
          <a:xfrm>
            <a:off x="1156996" y="905068"/>
            <a:ext cx="38815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Yo sé que existo</a:t>
            </a:r>
          </a:p>
          <a:p>
            <a:r>
              <a:rPr lang="es-ES" dirty="0"/>
              <a:t>porque tú me imaginas.</a:t>
            </a:r>
          </a:p>
          <a:p>
            <a:r>
              <a:rPr lang="es-ES" dirty="0"/>
              <a:t>Soy alto porque tú me crees</a:t>
            </a:r>
          </a:p>
          <a:p>
            <a:r>
              <a:rPr lang="es-ES" dirty="0"/>
              <a:t>alto, y limpio porque tú me miras</a:t>
            </a:r>
          </a:p>
          <a:p>
            <a:r>
              <a:rPr lang="es-ES" dirty="0"/>
              <a:t>con buenos ojos,</a:t>
            </a:r>
          </a:p>
          <a:p>
            <a:r>
              <a:rPr lang="es-ES" dirty="0"/>
              <a:t>con mirada limpia.</a:t>
            </a:r>
          </a:p>
          <a:p>
            <a:r>
              <a:rPr lang="es-ES" dirty="0"/>
              <a:t>Tu pensamiento me hace</a:t>
            </a:r>
          </a:p>
          <a:p>
            <a:r>
              <a:rPr lang="es-ES" dirty="0"/>
              <a:t>inteligente, y en tu sencilla</a:t>
            </a:r>
          </a:p>
          <a:p>
            <a:r>
              <a:rPr lang="es-ES" dirty="0"/>
              <a:t>ternura, yo soy también sencillo</a:t>
            </a:r>
          </a:p>
          <a:p>
            <a:r>
              <a:rPr lang="es-ES" dirty="0"/>
              <a:t>Y bondadoso.</a:t>
            </a:r>
          </a:p>
          <a:p>
            <a:endParaRPr lang="es-ES" dirty="0"/>
          </a:p>
          <a:p>
            <a:r>
              <a:rPr lang="es-ES" dirty="0"/>
              <a:t>Pero si tú me olvidas</a:t>
            </a:r>
          </a:p>
          <a:p>
            <a:r>
              <a:rPr lang="es-ES" dirty="0"/>
              <a:t>quedaré muerto sin que nadie</a:t>
            </a:r>
          </a:p>
          <a:p>
            <a:r>
              <a:rPr lang="es-ES" dirty="0"/>
              <a:t>lo sepa. Verán viva</a:t>
            </a:r>
          </a:p>
          <a:p>
            <a:r>
              <a:rPr lang="es-ES" dirty="0"/>
              <a:t>mi carne, pero será otro hombre</a:t>
            </a:r>
          </a:p>
          <a:p>
            <a:r>
              <a:rPr lang="es-ES" dirty="0"/>
              <a:t>─oscuro, torpe, malo─ el que la habita</a:t>
            </a:r>
          </a:p>
          <a:p>
            <a:endParaRPr lang="es-ES" dirty="0"/>
          </a:p>
          <a:p>
            <a:pPr algn="r"/>
            <a:r>
              <a:rPr lang="es-ES" dirty="0"/>
              <a:t>(Ángel González, 1925-2008)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856F2C-8753-64BA-58E4-F02879E74995}"/>
              </a:ext>
            </a:extLst>
          </p:cNvPr>
          <p:cNvSpPr txBox="1"/>
          <p:nvPr/>
        </p:nvSpPr>
        <p:spPr>
          <a:xfrm>
            <a:off x="6096000" y="615821"/>
            <a:ext cx="56045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Donde muere la muerte,</a:t>
            </a:r>
          </a:p>
          <a:p>
            <a:r>
              <a:rPr lang="es-ES" dirty="0"/>
              <a:t>porque en la vida tiene tan sólo su existencia.</a:t>
            </a:r>
          </a:p>
          <a:p>
            <a:endParaRPr lang="es-ES" dirty="0"/>
          </a:p>
          <a:p>
            <a:r>
              <a:rPr lang="es-ES" dirty="0"/>
              <a:t>En ese punto oscuro de la nada</a:t>
            </a:r>
          </a:p>
          <a:p>
            <a:r>
              <a:rPr lang="es-ES" dirty="0"/>
              <a:t>que nace en el cerebro,</a:t>
            </a:r>
          </a:p>
          <a:p>
            <a:r>
              <a:rPr lang="es-ES" dirty="0"/>
              <a:t>cuando se acaba el aire que acariciaba el labio,</a:t>
            </a:r>
          </a:p>
          <a:p>
            <a:r>
              <a:rPr lang="es-ES" dirty="0"/>
              <a:t>ahora que la ceniza, como un cielo llagado,</a:t>
            </a:r>
          </a:p>
          <a:p>
            <a:r>
              <a:rPr lang="es-ES" dirty="0"/>
              <a:t>penetra en las costillas con silencio y dolor,</a:t>
            </a:r>
          </a:p>
          <a:p>
            <a:r>
              <a:rPr lang="es-ES" dirty="0"/>
              <a:t>y un pañuelo mojado por las lágrimas se agita</a:t>
            </a:r>
          </a:p>
          <a:p>
            <a:r>
              <a:rPr lang="es-ES" dirty="0"/>
              <a:t>hacia lo negro.</a:t>
            </a:r>
          </a:p>
          <a:p>
            <a:r>
              <a:rPr lang="es-ES" dirty="0"/>
              <a:t>Beso tu carne aún tibia.</a:t>
            </a:r>
          </a:p>
          <a:p>
            <a:endParaRPr lang="es-ES" dirty="0"/>
          </a:p>
          <a:p>
            <a:r>
              <a:rPr lang="es-ES" dirty="0"/>
              <a:t>Fuera del hospital, como si fuera yo, recogido</a:t>
            </a:r>
          </a:p>
          <a:p>
            <a:r>
              <a:rPr lang="es-ES" dirty="0"/>
              <a:t>en tus brazos,</a:t>
            </a:r>
          </a:p>
          <a:p>
            <a:r>
              <a:rPr lang="es-ES" dirty="0"/>
              <a:t>un niño de pañales mira caer la luz,</a:t>
            </a:r>
          </a:p>
          <a:p>
            <a:r>
              <a:rPr lang="es-ES" dirty="0"/>
              <a:t>sonríe, grita, y ya le hechiza el mundo,</a:t>
            </a:r>
          </a:p>
          <a:p>
            <a:r>
              <a:rPr lang="es-ES" dirty="0"/>
              <a:t>que habrá de abandonarle.</a:t>
            </a:r>
          </a:p>
          <a:p>
            <a:endParaRPr lang="es-ES" dirty="0"/>
          </a:p>
          <a:p>
            <a:r>
              <a:rPr lang="es-ES" dirty="0"/>
              <a:t>Madre, devuélveme mi beso.</a:t>
            </a:r>
          </a:p>
          <a:p>
            <a:endParaRPr lang="es-ES" dirty="0"/>
          </a:p>
          <a:p>
            <a:pPr algn="r"/>
            <a:r>
              <a:rPr lang="es-ES" dirty="0"/>
              <a:t>(Francisco Brines, 1932-2021)</a:t>
            </a:r>
          </a:p>
        </p:txBody>
      </p:sp>
    </p:spTree>
    <p:extLst>
      <p:ext uri="{BB962C8B-B14F-4D97-AF65-F5344CB8AC3E}">
        <p14:creationId xmlns:p14="http://schemas.microsoft.com/office/powerpoint/2010/main" val="898151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BDEBB1-FC18-1B04-9B97-2ACB89233660}"/>
              </a:ext>
            </a:extLst>
          </p:cNvPr>
          <p:cNvSpPr txBox="1"/>
          <p:nvPr/>
        </p:nvSpPr>
        <p:spPr>
          <a:xfrm>
            <a:off x="3368351" y="2677886"/>
            <a:ext cx="524380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/>
              <a:t>GRACIAS</a:t>
            </a:r>
          </a:p>
          <a:p>
            <a:pPr algn="ctr"/>
            <a:endParaRPr lang="es-ES" dirty="0"/>
          </a:p>
          <a:p>
            <a:pPr algn="ctr"/>
            <a:r>
              <a:rPr lang="es-ES" sz="2000" dirty="0">
                <a:hlinkClick r:id="rId2"/>
              </a:rPr>
              <a:t>https://www.bioeticadesdeasturias.com/</a:t>
            </a:r>
            <a:endParaRPr lang="es-ES" sz="2000" dirty="0"/>
          </a:p>
          <a:p>
            <a:pPr algn="ctr"/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610496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876609-A9D7-8D53-6AAF-DC736847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3681"/>
            <a:ext cx="10515600" cy="875846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rgbClr val="FFC000"/>
                </a:solidFill>
              </a:rPr>
              <a:t>UNA  MIRADA  AL  PROCESO  DE  MORIR</a:t>
            </a:r>
          </a:p>
        </p:txBody>
      </p:sp>
    </p:spTree>
    <p:extLst>
      <p:ext uri="{BB962C8B-B14F-4D97-AF65-F5344CB8AC3E}">
        <p14:creationId xmlns:p14="http://schemas.microsoft.com/office/powerpoint/2010/main" val="2961663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en medio de cuarto&#10;&#10;Descripción generada automáticamente con confianza baja">
            <a:extLst>
              <a:ext uri="{FF2B5EF4-FFF2-40B4-BE49-F238E27FC236}">
                <a16:creationId xmlns:a16="http://schemas.microsoft.com/office/drawing/2014/main" id="{352D5539-9E97-12F0-6D71-9809DB82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83" y="295563"/>
            <a:ext cx="10270836" cy="624378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C1404CE-65CE-4823-B324-8423872D27F5}"/>
              </a:ext>
            </a:extLst>
          </p:cNvPr>
          <p:cNvSpPr txBox="1"/>
          <p:nvPr/>
        </p:nvSpPr>
        <p:spPr>
          <a:xfrm>
            <a:off x="6179127" y="6172202"/>
            <a:ext cx="4950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La </a:t>
            </a:r>
            <a:r>
              <a:rPr lang="fr-FR" dirty="0" err="1">
                <a:solidFill>
                  <a:srgbClr val="FFFF00"/>
                </a:solidFill>
              </a:rPr>
              <a:t>muerte</a:t>
            </a:r>
            <a:r>
              <a:rPr lang="fr-FR" dirty="0">
                <a:solidFill>
                  <a:srgbClr val="FFFF00"/>
                </a:solidFill>
              </a:rPr>
              <a:t> de </a:t>
            </a:r>
            <a:r>
              <a:rPr lang="fr-FR" dirty="0" err="1">
                <a:solidFill>
                  <a:srgbClr val="FFFF00"/>
                </a:solidFill>
              </a:rPr>
              <a:t>Sócrates,Jacques</a:t>
            </a:r>
            <a:r>
              <a:rPr lang="fr-FR" dirty="0">
                <a:solidFill>
                  <a:srgbClr val="FFFF00"/>
                </a:solidFill>
              </a:rPr>
              <a:t>-Louis David (1787)</a:t>
            </a:r>
          </a:p>
        </p:txBody>
      </p:sp>
    </p:spTree>
    <p:extLst>
      <p:ext uri="{BB962C8B-B14F-4D97-AF65-F5344CB8AC3E}">
        <p14:creationId xmlns:p14="http://schemas.microsoft.com/office/powerpoint/2010/main" val="1251976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arcador de contenido 21" descr="Pantalla de juego de video&#10;&#10;Descripción generada automáticamente con confianza baja">
            <a:extLst>
              <a:ext uri="{FF2B5EF4-FFF2-40B4-BE49-F238E27FC236}">
                <a16:creationId xmlns:a16="http://schemas.microsoft.com/office/drawing/2014/main" id="{FAB6B556-9C58-A44D-B396-F9116DE50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491" y="360218"/>
            <a:ext cx="9522691" cy="6225308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265E8A4-C966-10FB-D398-38CC75623A5E}"/>
              </a:ext>
            </a:extLst>
          </p:cNvPr>
          <p:cNvSpPr txBox="1"/>
          <p:nvPr/>
        </p:nvSpPr>
        <p:spPr>
          <a:xfrm>
            <a:off x="1637187" y="5975929"/>
            <a:ext cx="484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Muerte de Rolando, Manuscrito de Oxford (s. XII)</a:t>
            </a:r>
          </a:p>
        </p:txBody>
      </p:sp>
    </p:spTree>
    <p:extLst>
      <p:ext uri="{BB962C8B-B14F-4D97-AF65-F5344CB8AC3E}">
        <p14:creationId xmlns:p14="http://schemas.microsoft.com/office/powerpoint/2010/main" val="1596170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D018041-2E99-2A49-1DAD-D03EE09B7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38" y="205273"/>
            <a:ext cx="5245124" cy="651937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8DD6518-EB16-2B75-7587-C4D2FB69B35F}"/>
              </a:ext>
            </a:extLst>
          </p:cNvPr>
          <p:cNvSpPr txBox="1"/>
          <p:nvPr/>
        </p:nvSpPr>
        <p:spPr>
          <a:xfrm>
            <a:off x="6000750" y="1724025"/>
            <a:ext cx="60102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Consolar al moribundo y ayudarle a no temer la muerte</a:t>
            </a:r>
          </a:p>
          <a:p>
            <a:endParaRPr lang="es-ES" dirty="0"/>
          </a:p>
          <a:p>
            <a:r>
              <a:rPr lang="es-ES" dirty="0"/>
              <a:t>Vencer las tentaciones que asaltan en la hora de la muerte</a:t>
            </a:r>
          </a:p>
          <a:p>
            <a:endParaRPr lang="es-ES" dirty="0"/>
          </a:p>
          <a:p>
            <a:r>
              <a:rPr lang="es-ES" dirty="0"/>
              <a:t>Preguntas al moribundo y ejercicios de consolación</a:t>
            </a:r>
          </a:p>
          <a:p>
            <a:endParaRPr lang="es-ES" dirty="0"/>
          </a:p>
          <a:p>
            <a:r>
              <a:rPr lang="es-ES" dirty="0"/>
              <a:t>Necesidad de imitar la vida de Cristo</a:t>
            </a:r>
          </a:p>
          <a:p>
            <a:endParaRPr lang="es-ES" dirty="0"/>
          </a:p>
          <a:p>
            <a:r>
              <a:rPr lang="es-ES" dirty="0"/>
              <a:t>Comportamiento de familiares y amigos</a:t>
            </a:r>
          </a:p>
          <a:p>
            <a:endParaRPr lang="es-ES" dirty="0"/>
          </a:p>
          <a:p>
            <a:r>
              <a:rPr lang="es-ES" dirty="0"/>
              <a:t>Oraciones adaptadas a la persona moribunda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7E49FDE-34A8-5B2D-A41D-3E0D482820DD}"/>
              </a:ext>
            </a:extLst>
          </p:cNvPr>
          <p:cNvSpPr txBox="1"/>
          <p:nvPr/>
        </p:nvSpPr>
        <p:spPr>
          <a:xfrm>
            <a:off x="5794311" y="6167531"/>
            <a:ext cx="621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Ars moriendi, El orgullo. Grabado de Países Bajos (1460)</a:t>
            </a:r>
          </a:p>
        </p:txBody>
      </p:sp>
    </p:spTree>
    <p:extLst>
      <p:ext uri="{BB962C8B-B14F-4D97-AF65-F5344CB8AC3E}">
        <p14:creationId xmlns:p14="http://schemas.microsoft.com/office/powerpoint/2010/main" val="471421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87A67E5-D1F0-B585-A975-7B9FC375C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856" y="277091"/>
            <a:ext cx="8682180" cy="631767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D145232-6E3C-E4D2-08EB-3303FA9773A5}"/>
              </a:ext>
            </a:extLst>
          </p:cNvPr>
          <p:cNvSpPr txBox="1"/>
          <p:nvPr/>
        </p:nvSpPr>
        <p:spPr>
          <a:xfrm>
            <a:off x="5458690" y="5892799"/>
            <a:ext cx="486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Muerte en la habitación, Edvard </a:t>
            </a:r>
            <a:r>
              <a:rPr lang="es-ES" dirty="0" err="1"/>
              <a:t>Munch</a:t>
            </a:r>
            <a:r>
              <a:rPr lang="es-ES" dirty="0"/>
              <a:t> (1895)</a:t>
            </a:r>
          </a:p>
        </p:txBody>
      </p:sp>
    </p:spTree>
    <p:extLst>
      <p:ext uri="{BB962C8B-B14F-4D97-AF65-F5344CB8AC3E}">
        <p14:creationId xmlns:p14="http://schemas.microsoft.com/office/powerpoint/2010/main" val="5205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F6C1D19-F53E-13F0-1D8C-2674872D6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114" y="65314"/>
            <a:ext cx="6895591" cy="6574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2D7846B-7D94-38F9-FE1D-F2405425C916}"/>
              </a:ext>
            </a:extLst>
          </p:cNvPr>
          <p:cNvSpPr txBox="1"/>
          <p:nvPr/>
        </p:nvSpPr>
        <p:spPr>
          <a:xfrm>
            <a:off x="4926558" y="6186199"/>
            <a:ext cx="448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La niña enferma, Edvard </a:t>
            </a:r>
            <a:r>
              <a:rPr lang="es-ES" dirty="0" err="1"/>
              <a:t>Munch</a:t>
            </a:r>
            <a:r>
              <a:rPr lang="es-ES" dirty="0"/>
              <a:t> (1885-1896)</a:t>
            </a:r>
          </a:p>
        </p:txBody>
      </p:sp>
    </p:spTree>
    <p:extLst>
      <p:ext uri="{BB962C8B-B14F-4D97-AF65-F5344CB8AC3E}">
        <p14:creationId xmlns:p14="http://schemas.microsoft.com/office/powerpoint/2010/main" val="3843587522"/>
      </p:ext>
    </p:extLst>
  </p:cSld>
  <p:clrMapOvr>
    <a:masterClrMapping/>
  </p:clrMapOvr>
</p:sld>
</file>

<file path=ppt/theme/theme1.xml><?xml version="1.0" encoding="utf-8"?>
<a:theme xmlns:a="http://schemas.openxmlformats.org/drawingml/2006/main" name="Profundidad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7052_TF77929380.potx" id="{316C4963-1BAF-452F-B56D-7D3B8B2F2D13}" vid="{03ADC809-8271-416A-97E8-FB422E06B0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F23494-F630-4E01-81EA-AA2F2975971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C083022-B7D0-4DE3-9976-6A91422D9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6CE1C2-24FF-4125-B61C-AD39973FCD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de profundidad</Template>
  <TotalTime>3647</TotalTime>
  <Words>1887</Words>
  <Application>Microsoft Office PowerPoint</Application>
  <PresentationFormat>Panorámica</PresentationFormat>
  <Paragraphs>292</Paragraphs>
  <Slides>37</Slides>
  <Notes>1</Notes>
  <HiddenSlides>0</HiddenSlides>
  <MMClips>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2" baseType="lpstr">
      <vt:lpstr>Arial</vt:lpstr>
      <vt:lpstr>Book Antiqua</vt:lpstr>
      <vt:lpstr>Calibri</vt:lpstr>
      <vt:lpstr>Corbel</vt:lpstr>
      <vt:lpstr>Profundidad</vt:lpstr>
      <vt:lpstr>MIRADAS  A  LA  MUERTE  DESDE  EL  ARTE </vt:lpstr>
      <vt:lpstr>Presentación de PowerPoint</vt:lpstr>
      <vt:lpstr>Presentación de PowerPoint</vt:lpstr>
      <vt:lpstr>UNA  MIRADA  AL  PROCESO  DE  MORIR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UNA MIRADA A LA MUERTE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UNA  MIRADA  A LA  TUMBA</vt:lpstr>
      <vt:lpstr>Presentación de PowerPoint</vt:lpstr>
      <vt:lpstr>Presentación de PowerPoint</vt:lpstr>
      <vt:lpstr>Presentación de PowerPoint</vt:lpstr>
      <vt:lpstr>Presentación de PowerPoint</vt:lpstr>
      <vt:lpstr>UNA  MIRADA  AL  MÁS  ALLÁ</vt:lpstr>
      <vt:lpstr>Presentación de PowerPoint</vt:lpstr>
      <vt:lpstr>Presentación de PowerPoint</vt:lpstr>
      <vt:lpstr>Presentación de PowerPoint</vt:lpstr>
      <vt:lpstr>Presentación de PowerPoint</vt:lpstr>
      <vt:lpstr>UNA  MIRADA  A  LA  VIDA  DESDE  LA  MUERTE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SER HUMANO ANTE LA MUERTE Perspectivas antropológicas</dc:title>
  <dc:creator>Constantino González Quintana</dc:creator>
  <cp:lastModifiedBy>Constantino González Quintana</cp:lastModifiedBy>
  <cp:revision>29</cp:revision>
  <dcterms:created xsi:type="dcterms:W3CDTF">2022-05-17T20:52:26Z</dcterms:created>
  <dcterms:modified xsi:type="dcterms:W3CDTF">2022-06-18T21:19:11Z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